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94" r:id="rId3"/>
    <p:sldId id="272" r:id="rId4"/>
    <p:sldId id="280" r:id="rId5"/>
    <p:sldId id="269" r:id="rId6"/>
    <p:sldId id="282" r:id="rId7"/>
    <p:sldId id="283" r:id="rId8"/>
    <p:sldId id="281" r:id="rId9"/>
    <p:sldId id="273" r:id="rId10"/>
    <p:sldId id="275" r:id="rId11"/>
    <p:sldId id="284" r:id="rId12"/>
    <p:sldId id="285" r:id="rId13"/>
    <p:sldId id="274" r:id="rId14"/>
    <p:sldId id="286" r:id="rId15"/>
    <p:sldId id="287" r:id="rId16"/>
    <p:sldId id="277" r:id="rId17"/>
    <p:sldId id="278" r:id="rId18"/>
    <p:sldId id="288" r:id="rId19"/>
    <p:sldId id="279" r:id="rId20"/>
    <p:sldId id="289" r:id="rId21"/>
    <p:sldId id="258" r:id="rId22"/>
    <p:sldId id="290" r:id="rId23"/>
    <p:sldId id="291" r:id="rId24"/>
    <p:sldId id="292" r:id="rId25"/>
    <p:sldId id="29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9A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autoAdjust="0"/>
    <p:restoredTop sz="69872" autoAdjust="0"/>
  </p:normalViewPr>
  <p:slideViewPr>
    <p:cSldViewPr>
      <p:cViewPr>
        <p:scale>
          <a:sx n="73" d="100"/>
          <a:sy n="73" d="100"/>
        </p:scale>
        <p:origin x="101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48D305-0B8E-5F4F-B00B-0ACF8701C379}" type="datetimeFigureOut">
              <a:rPr lang="en-US" smtClean="0"/>
              <a:t>8/23/16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016524-3DB1-2446-A9F5-84C90A3C7413}" type="slidenum">
              <a:rPr lang="en-US" smtClean="0"/>
              <a:t>‹#›</a:t>
            </a:fld>
            <a:endParaRPr lang="en-US"/>
          </a:p>
        </p:txBody>
      </p:sp>
    </p:spTree>
    <p:extLst>
      <p:ext uri="{BB962C8B-B14F-4D97-AF65-F5344CB8AC3E}">
        <p14:creationId xmlns:p14="http://schemas.microsoft.com/office/powerpoint/2010/main" val="1099389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BBD11-6210-CF49-A604-932C40DE49FD}" type="datetimeFigureOut">
              <a:rPr lang="en-US" smtClean="0"/>
              <a:t>8/23/16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3C628-BB98-904A-A43A-7BFDAEA66246}" type="slidenum">
              <a:rPr lang="en-US" smtClean="0"/>
              <a:t>‹#›</a:t>
            </a:fld>
            <a:endParaRPr lang="en-US"/>
          </a:p>
        </p:txBody>
      </p:sp>
    </p:spTree>
    <p:extLst>
      <p:ext uri="{BB962C8B-B14F-4D97-AF65-F5344CB8AC3E}">
        <p14:creationId xmlns:p14="http://schemas.microsoft.com/office/powerpoint/2010/main" val="79370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the first reformer, but certainly the most prominent – potentially for his writings. If anyone could be said to have born for such a time as this, Luther fits the criteria, for certain. </a:t>
            </a:r>
          </a:p>
          <a:p>
            <a:endParaRPr lang="en-US" baseline="0" dirty="0" smtClean="0"/>
          </a:p>
          <a:p>
            <a:r>
              <a:rPr lang="en-US" baseline="0" dirty="0" smtClean="0"/>
              <a:t>When Martin was born in Germany, reformer, John Wycliffe of England had been dead for 99 years. It had been 68 years since Bohemian Reformer, Jan Hus was burned at the stake. At the age of 15, Dominican Monk, </a:t>
            </a:r>
            <a:r>
              <a:rPr lang="en-US" baseline="0" dirty="0" err="1" smtClean="0"/>
              <a:t>Girolamo</a:t>
            </a:r>
            <a:r>
              <a:rPr lang="en-US" baseline="0" dirty="0" smtClean="0"/>
              <a:t> Savonarola, and two of his fellow monks were burned at the stake in Florence, Italy for espousing reformatory ideas. </a:t>
            </a:r>
          </a:p>
          <a:p>
            <a:endParaRPr lang="en-US" baseline="0" dirty="0" smtClean="0"/>
          </a:p>
          <a:p>
            <a:r>
              <a:rPr lang="en-US" baseline="0" dirty="0" smtClean="0"/>
              <a:t>29 years before he was born the </a:t>
            </a:r>
            <a:r>
              <a:rPr lang="en-US" baseline="0" dirty="0" err="1" smtClean="0"/>
              <a:t>Guttenburg</a:t>
            </a:r>
            <a:r>
              <a:rPr lang="en-US" baseline="0" dirty="0" smtClean="0"/>
              <a:t> press was in production, printing the first Bibles ever to be mass produced. And, 29 years after he was born, </a:t>
            </a:r>
            <a:r>
              <a:rPr lang="en-US" baseline="0" dirty="0" err="1" smtClean="0"/>
              <a:t>Michaelango</a:t>
            </a:r>
            <a:r>
              <a:rPr lang="en-US" baseline="0" dirty="0" smtClean="0"/>
              <a:t> completed the paint of the ceiling of the Sistine Chapel in Rome. </a:t>
            </a:r>
          </a:p>
          <a:p>
            <a:endParaRPr lang="en-US" baseline="0" dirty="0" smtClean="0"/>
          </a:p>
          <a:p>
            <a:r>
              <a:rPr lang="en-US" baseline="0" dirty="0" smtClean="0"/>
              <a:t>He was born at a prime time in world history for change to take place in the thinking and actions of the people of Europe.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D33C628-BB98-904A-A43A-7BFDAEA66246}" type="slidenum">
              <a:rPr lang="en-US" smtClean="0"/>
              <a:t>1</a:t>
            </a:fld>
            <a:endParaRPr lang="en-US"/>
          </a:p>
        </p:txBody>
      </p:sp>
    </p:spTree>
    <p:extLst>
      <p:ext uri="{BB962C8B-B14F-4D97-AF65-F5344CB8AC3E}">
        <p14:creationId xmlns:p14="http://schemas.microsoft.com/office/powerpoint/2010/main" val="211964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6</a:t>
            </a:fld>
            <a:endParaRPr lang="en-US"/>
          </a:p>
        </p:txBody>
      </p:sp>
    </p:spTree>
    <p:extLst>
      <p:ext uri="{BB962C8B-B14F-4D97-AF65-F5344CB8AC3E}">
        <p14:creationId xmlns:p14="http://schemas.microsoft.com/office/powerpoint/2010/main" val="168692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smtClean="0">
                <a:latin typeface="Arial" charset="0"/>
              </a:rPr>
              <a:t>Tetzel: “As soon as a coin in the coffer rings, a soul from purgatory springs.”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smtClean="0">
                <a:latin typeface="Arial" charset="0"/>
              </a:rPr>
              <a:t>“Time for lust, time for lie, time to kiss your life goodbye. Send me money, send me green, heaven you will meet. May a contribution, and you’ll get a better seat.”</a:t>
            </a:r>
          </a:p>
          <a:p>
            <a:endParaRPr lang="en-US" dirty="0" smtClean="0"/>
          </a:p>
          <a:p>
            <a:r>
              <a:rPr lang="en-US" sz="1200" kern="1200" dirty="0" smtClean="0">
                <a:solidFill>
                  <a:schemeClr val="tx1"/>
                </a:solidFill>
                <a:effectLst/>
                <a:latin typeface="+mn-lt"/>
                <a:ea typeface="+mn-ea"/>
                <a:cs typeface="+mn-cs"/>
              </a:rPr>
              <a:t>Story of Tetzel’s vanity – The sale of an indulgence for sin yet to be committed. He was told the payment would be double. Later he was robbed while making his way to another appointment. The bandit showed his indulgence.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9</a:t>
            </a:fld>
            <a:endParaRPr lang="en-US"/>
          </a:p>
        </p:txBody>
      </p:sp>
    </p:spTree>
    <p:extLst>
      <p:ext uri="{BB962C8B-B14F-4D97-AF65-F5344CB8AC3E}">
        <p14:creationId xmlns:p14="http://schemas.microsoft.com/office/powerpoint/2010/main" val="41348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crisp, vigorous language Luther challenged the indulgences. He protested against despoiling Germans to pay for the construction of St. Peter’s, saying that few Germans could worship there, that the Pope was rich enough to do the building with his own money, and that he would do better to appoint one good pastor to a church than to give indulgences to them all. Luther said that indulgences did not remove guilt and that the Pope could remit only those penalties which he himself had imposed on earth and that he had no jurisdiction over purgatory. He denied that the saints had accumulated surplus credits. He held that indulgences bred a false sense of security and so were positively harmful. </a:t>
            </a:r>
          </a:p>
          <a:p>
            <a:r>
              <a:rPr lang="en-US" sz="1200" b="0" i="0" u="none" strike="noStrike" kern="1200" baseline="0" dirty="0" smtClean="0">
                <a:solidFill>
                  <a:schemeClr val="tx1"/>
                </a:solidFill>
                <a:latin typeface="+mn-lt"/>
                <a:ea typeface="+mn-ea"/>
                <a:cs typeface="+mn-cs"/>
              </a:rPr>
              <a:t>“To Luther’s surprise, the ninety-five theses created an immense sensation. Within a few months they were printed in the Latin original and in a vernacular translation and were being read across Germany. That they had this effect was due in part to the skill and forthrightness with which Luther drafted them. It was even more because of an underlying restlessness which hailed them as saying what many were happy to have said. As a result, Luther was drawn into controversy. Although at the outset he had no thought of breaking with the Pope or the Church of Rome, he was not one to draw back, and prudence and guarded speech were alien to his nature. In the course of the debate he was led on step by step until he had declared that both Popes and general councils of the Church could err, that only the Scriptures are authoritative, and that he would concede that he was in error only if convinced that what he held was contrary to the Bible and to sound reason. In effect he was insisting upon the right and the duty of individual judgement which must not be surrendered, even to the Catholic Church.” A History of Christianity, Vol. 2, Kenneth </a:t>
            </a:r>
            <a:r>
              <a:rPr lang="en-US" sz="1200" b="0" i="0" u="none" strike="noStrike" kern="1200" baseline="0" dirty="0" err="1" smtClean="0">
                <a:solidFill>
                  <a:schemeClr val="tx1"/>
                </a:solidFill>
                <a:latin typeface="+mn-lt"/>
                <a:ea typeface="+mn-ea"/>
                <a:cs typeface="+mn-cs"/>
              </a:rPr>
              <a:t>Latourette</a:t>
            </a:r>
            <a:r>
              <a:rPr lang="en-US" sz="1200" b="0" i="0" u="none" strike="noStrike" kern="1200" baseline="0" dirty="0" smtClean="0">
                <a:solidFill>
                  <a:schemeClr val="tx1"/>
                </a:solidFill>
                <a:latin typeface="+mn-lt"/>
                <a:ea typeface="+mn-ea"/>
                <a:cs typeface="+mn-cs"/>
              </a:rPr>
              <a:t>, page 709.</a:t>
            </a:r>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10</a:t>
            </a:fld>
            <a:endParaRPr lang="en-US"/>
          </a:p>
        </p:txBody>
      </p:sp>
    </p:spTree>
    <p:extLst>
      <p:ext uri="{BB962C8B-B14F-4D97-AF65-F5344CB8AC3E}">
        <p14:creationId xmlns:p14="http://schemas.microsoft.com/office/powerpoint/2010/main" val="1776011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800" b="1" dirty="0" smtClean="0"/>
              <a:t>FOUR ATTEMPTS</a:t>
            </a:r>
            <a:r>
              <a:rPr lang="en-US" altLang="en-US" sz="2800" b="1" baseline="0" dirty="0" smtClean="0"/>
              <a:t> TO SILENCE LUTHER</a:t>
            </a:r>
            <a:endParaRPr lang="en-US" altLang="en-US" sz="2800" b="1" dirty="0" smtClean="0"/>
          </a:p>
          <a:p>
            <a:r>
              <a:rPr lang="en-US" altLang="en-US" sz="2800" b="1" dirty="0" smtClean="0"/>
              <a:t>1. Heidelberg Disputation (May 1518)</a:t>
            </a:r>
          </a:p>
          <a:p>
            <a:pPr lvl="1">
              <a:spcBef>
                <a:spcPct val="50000"/>
              </a:spcBef>
            </a:pPr>
            <a:r>
              <a:rPr lang="en-US" altLang="en-US" sz="2400" b="1" dirty="0" smtClean="0"/>
              <a:t>Luther was put on trial before Augustinian General Council</a:t>
            </a:r>
          </a:p>
          <a:p>
            <a:pPr lvl="1">
              <a:spcBef>
                <a:spcPct val="50000"/>
              </a:spcBef>
            </a:pPr>
            <a:r>
              <a:rPr lang="en-US" altLang="en-US" sz="2400" b="1" dirty="0" smtClean="0"/>
              <a:t>Introduced “Theology of the Cross”: </a:t>
            </a:r>
          </a:p>
          <a:p>
            <a:pPr lvl="2">
              <a:spcBef>
                <a:spcPct val="50000"/>
              </a:spcBef>
            </a:pPr>
            <a:r>
              <a:rPr lang="en-US" altLang="en-US" sz="2000" dirty="0" smtClean="0">
                <a:effectLst/>
              </a:rPr>
              <a:t>Centrality of Cross</a:t>
            </a:r>
          </a:p>
          <a:p>
            <a:pPr lvl="2">
              <a:spcBef>
                <a:spcPct val="50000"/>
              </a:spcBef>
            </a:pPr>
            <a:r>
              <a:rPr lang="en-US" altLang="en-US" sz="2000" dirty="0" smtClean="0">
                <a:effectLst/>
              </a:rPr>
              <a:t>Only Jesus can forgive sins</a:t>
            </a:r>
          </a:p>
          <a:p>
            <a:pPr lvl="2">
              <a:spcBef>
                <a:spcPct val="50000"/>
              </a:spcBef>
            </a:pPr>
            <a:r>
              <a:rPr lang="en-US" altLang="en-US" sz="2000" dirty="0" smtClean="0">
                <a:effectLst/>
              </a:rPr>
              <a:t>Be willing to become nothing for God’s glory</a:t>
            </a:r>
          </a:p>
          <a:p>
            <a:pPr lvl="1">
              <a:spcBef>
                <a:spcPct val="50000"/>
              </a:spcBef>
            </a:pPr>
            <a:r>
              <a:rPr lang="en-US" altLang="en-US" sz="2400" b="1" dirty="0" smtClean="0"/>
              <a:t>Attacked scholastic theology, which he called “Theology of Glory” – those who hate the cross &amp; love works in order to obtain earthly glory</a:t>
            </a:r>
          </a:p>
          <a:p>
            <a:pPr lvl="1">
              <a:spcBef>
                <a:spcPct val="50000"/>
              </a:spcBef>
            </a:pPr>
            <a:r>
              <a:rPr lang="en-US" altLang="en-US" sz="2400" b="1" dirty="0" smtClean="0"/>
              <a:t>Martin </a:t>
            </a:r>
            <a:r>
              <a:rPr lang="en-US" altLang="en-US" sz="2400" b="1" dirty="0" err="1" smtClean="0"/>
              <a:t>Bucer</a:t>
            </a:r>
            <a:r>
              <a:rPr lang="en-US" altLang="en-US" sz="2400" b="1" dirty="0" smtClean="0"/>
              <a:t>, reformer</a:t>
            </a:r>
            <a:r>
              <a:rPr lang="en-US" altLang="en-US" sz="2400" b="1" baseline="0" dirty="0" smtClean="0"/>
              <a:t> of Strasbourg,</a:t>
            </a:r>
            <a:r>
              <a:rPr lang="en-US" altLang="en-US" sz="2400" b="1" dirty="0" smtClean="0"/>
              <a:t> attended &amp; was persuaded</a:t>
            </a:r>
            <a:br>
              <a:rPr lang="en-US" altLang="en-US" sz="2400" b="1" dirty="0" smtClean="0"/>
            </a:br>
            <a:r>
              <a:rPr lang="en-US" altLang="en-US" sz="2400" b="1" dirty="0" smtClean="0"/>
              <a:t>Johann</a:t>
            </a:r>
            <a:r>
              <a:rPr lang="en-US" altLang="en-US" sz="2400" b="1" baseline="0" dirty="0" smtClean="0"/>
              <a:t> Eck, lawyer and firm defender of the Catholic cause was in attendance – led to Leipzig Debate</a:t>
            </a:r>
          </a:p>
          <a:p>
            <a:pPr lvl="1">
              <a:spcBef>
                <a:spcPct val="50000"/>
              </a:spcBef>
            </a:pPr>
            <a:endParaRPr lang="en-US" altLang="en-US" sz="24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400" b="1" dirty="0" smtClean="0"/>
              <a:t>Leo X offered Luther position of Cardinal if he would be silent – He said, “How dare they try to buy</a:t>
            </a:r>
            <a:r>
              <a:rPr lang="en-US" altLang="en-US" sz="2400" b="1" baseline="0" dirty="0" smtClean="0"/>
              <a:t> me off!”</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400" b="1" baseline="0" dirty="0" smtClean="0"/>
          </a:p>
          <a:p>
            <a:pPr>
              <a:spcBef>
                <a:spcPct val="50000"/>
              </a:spcBef>
            </a:pPr>
            <a:r>
              <a:rPr lang="en-US" altLang="en-US" sz="2800" b="1" dirty="0" smtClean="0"/>
              <a:t>Cardinal Cajetan, Dominican papal legate, was sent to stifle Luther at</a:t>
            </a:r>
            <a:r>
              <a:rPr lang="en-US" altLang="en-US" sz="2800" b="1" baseline="0" dirty="0" smtClean="0"/>
              <a:t> Diet Of Augsburg - </a:t>
            </a:r>
            <a:endParaRPr lang="en-US" altLang="en-US" sz="2800" b="1" dirty="0" smtClean="0"/>
          </a:p>
          <a:p>
            <a:pPr>
              <a:spcBef>
                <a:spcPct val="50000"/>
              </a:spcBef>
            </a:pPr>
            <a:r>
              <a:rPr lang="en-US" altLang="en-US" sz="2800" b="1" dirty="0" smtClean="0"/>
              <a:t>     Luther presented written arguments</a:t>
            </a:r>
          </a:p>
          <a:p>
            <a:pPr lvl="1">
              <a:spcBef>
                <a:spcPct val="50000"/>
              </a:spcBef>
            </a:pPr>
            <a:r>
              <a:rPr lang="en-US" altLang="en-US" sz="2400" b="1" dirty="0" smtClean="0"/>
              <a:t>-Pope was not infallible</a:t>
            </a:r>
          </a:p>
          <a:p>
            <a:pPr lvl="1">
              <a:spcBef>
                <a:spcPct val="50000"/>
              </a:spcBef>
            </a:pPr>
            <a:r>
              <a:rPr lang="en-US" altLang="en-US" sz="2400" b="1" dirty="0" smtClean="0"/>
              <a:t>-Authority of council was superior to pope</a:t>
            </a:r>
          </a:p>
          <a:p>
            <a:pPr lvl="1">
              <a:spcBef>
                <a:spcPct val="50000"/>
              </a:spcBef>
            </a:pPr>
            <a:r>
              <a:rPr lang="en-US" altLang="en-US" sz="2400" b="1" dirty="0" smtClean="0"/>
              <a:t>-Sacraments apart from faith cannot save</a:t>
            </a:r>
          </a:p>
          <a:p>
            <a:pPr lvl="1">
              <a:spcBef>
                <a:spcPct val="50000"/>
              </a:spcBef>
            </a:pPr>
            <a:r>
              <a:rPr lang="en-US" altLang="en-US" sz="2400" b="1" dirty="0" smtClean="0"/>
              <a:t>-Justification by faith was scriptural</a:t>
            </a:r>
          </a:p>
          <a:p>
            <a:pPr lvl="1">
              <a:spcBef>
                <a:spcPct val="50000"/>
              </a:spcBef>
            </a:pPr>
            <a:r>
              <a:rPr lang="en-US" altLang="en-US" sz="2400" b="1" dirty="0" smtClean="0"/>
              <a:t>-Appealed to Bible as supreme authority</a:t>
            </a:r>
          </a:p>
          <a:p>
            <a:pPr>
              <a:spcBef>
                <a:spcPct val="50000"/>
              </a:spcBef>
            </a:pPr>
            <a:r>
              <a:rPr lang="en-US" altLang="en-US" sz="2800" b="1" dirty="0" smtClean="0"/>
              <a:t>     Cajetan published order for Luther’s arrest</a:t>
            </a:r>
          </a:p>
          <a:p>
            <a:pPr>
              <a:spcBef>
                <a:spcPct val="50000"/>
              </a:spcBef>
            </a:pPr>
            <a:endParaRPr lang="en-US" altLang="en-US" sz="2800" b="1" baseline="0" dirty="0" smtClean="0"/>
          </a:p>
          <a:p>
            <a:pPr>
              <a:spcBef>
                <a:spcPct val="50000"/>
              </a:spcBef>
            </a:pPr>
            <a:r>
              <a:rPr lang="en-US" altLang="en-US" sz="2800" b="1" dirty="0" smtClean="0"/>
              <a:t>Leipzig Disputation (July 1519)</a:t>
            </a:r>
          </a:p>
          <a:p>
            <a:pPr lvl="1">
              <a:spcBef>
                <a:spcPct val="50000"/>
              </a:spcBef>
            </a:pPr>
            <a:r>
              <a:rPr lang="en-US" altLang="en-US" sz="2400" b="1" dirty="0" smtClean="0"/>
              <a:t>John Maier of Eck vs. Luther</a:t>
            </a:r>
          </a:p>
          <a:p>
            <a:pPr lvl="1">
              <a:spcBef>
                <a:spcPct val="50000"/>
              </a:spcBef>
            </a:pPr>
            <a:r>
              <a:rPr lang="en-US" altLang="en-US" sz="2400" b="1" dirty="0" smtClean="0"/>
              <a:t>Luther bested Eck through citation of Scripture by memory to prove that Christ, not pope, is head of church</a:t>
            </a:r>
          </a:p>
          <a:p>
            <a:pPr lvl="1">
              <a:spcBef>
                <a:spcPct val="50000"/>
              </a:spcBef>
            </a:pPr>
            <a:r>
              <a:rPr lang="en-US" altLang="en-US" sz="2400" b="1" dirty="0" smtClean="0"/>
              <a:t>Eck accused Luther of being “Saxon Huss” (after Bohemian</a:t>
            </a:r>
            <a:r>
              <a:rPr lang="en-US" altLang="en-US" sz="2400" b="1" baseline="0" dirty="0" smtClean="0"/>
              <a:t> reformer John Huss (1369-1415)</a:t>
            </a:r>
            <a:endParaRPr lang="en-US" altLang="en-US" sz="2400" b="1" dirty="0" smtClean="0"/>
          </a:p>
          <a:p>
            <a:pPr lvl="1">
              <a:spcBef>
                <a:spcPct val="50000"/>
              </a:spcBef>
            </a:pPr>
            <a:r>
              <a:rPr lang="en-US" altLang="en-US" sz="2400" b="1" dirty="0" smtClean="0"/>
              <a:t>At first Luther denied charge; during intermission, he researched Huss; came back to say: “We are all </a:t>
            </a:r>
            <a:r>
              <a:rPr lang="en-US" altLang="en-US" sz="2400" b="1" dirty="0" err="1" smtClean="0"/>
              <a:t>Hussites</a:t>
            </a:r>
            <a:r>
              <a:rPr lang="en-US" altLang="en-US" sz="2400" b="1" dirty="0" smtClean="0"/>
              <a:t> if we believe the Bible to be true”</a:t>
            </a:r>
          </a:p>
          <a:p>
            <a:pPr lvl="1">
              <a:spcBef>
                <a:spcPct val="50000"/>
              </a:spcBef>
            </a:pPr>
            <a:r>
              <a:rPr lang="en-US" altLang="en-US" sz="2400" b="1" dirty="0" smtClean="0"/>
              <a:t>Luther’s affirmation of Huss, convicted heretic, was a dangerous admission</a:t>
            </a:r>
          </a:p>
          <a:p>
            <a:pPr>
              <a:spcBef>
                <a:spcPct val="50000"/>
              </a:spcBef>
            </a:pPr>
            <a:endParaRPr lang="en-US" altLang="en-US" sz="2800" b="1" baseline="0" dirty="0" smtClean="0"/>
          </a:p>
          <a:p>
            <a:pPr>
              <a:spcBef>
                <a:spcPct val="50000"/>
              </a:spcBef>
            </a:pPr>
            <a:endParaRPr lang="en-US" altLang="en-US" sz="24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400" b="1" dirty="0" smtClean="0"/>
          </a:p>
          <a:p>
            <a:endParaRPr lang="en-US" sz="2400" b="1" dirty="0" smtClean="0"/>
          </a:p>
          <a:p>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13</a:t>
            </a:fld>
            <a:endParaRPr lang="en-US"/>
          </a:p>
        </p:txBody>
      </p:sp>
    </p:spTree>
    <p:extLst>
      <p:ext uri="{BB962C8B-B14F-4D97-AF65-F5344CB8AC3E}">
        <p14:creationId xmlns:p14="http://schemas.microsoft.com/office/powerpoint/2010/main" val="187331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14</a:t>
            </a:fld>
            <a:endParaRPr lang="en-US"/>
          </a:p>
        </p:txBody>
      </p:sp>
    </p:spTree>
    <p:extLst>
      <p:ext uri="{BB962C8B-B14F-4D97-AF65-F5344CB8AC3E}">
        <p14:creationId xmlns:p14="http://schemas.microsoft.com/office/powerpoint/2010/main" val="184670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papal bull begins as follows, “Arise, O Lord, and judge thy cause! Remember the reproach which the foolish cast against Thee all day long! St. Peter, St. Paul, the congregation of saint, and the church are called upon to arise. The foxes would lay waste the vineyard of the Lord; a wild boar has entered therein; a savage beast would pasture there.” Then forty-one of Luther’s theses are considered and condemned as heretical. He himself is called upon to recant within sixty days. If he and his followers refuse, they will be treated as heretics. His writings are to be burned, so that his remembrance shall be totally blotted out of the congregation of Christian believers. All intercourse with him and his adherents is forbidden. Every one is commanded to seize Martin Luther and deliver him to the Pope in Rome. There he shall be dealt with according to law.” The Life of Martin Luther, by Dr. William Rein, Seminary Director at Eisenach in Germany, c.1883, page 76</a:t>
            </a:r>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15</a:t>
            </a:fld>
            <a:endParaRPr lang="en-US"/>
          </a:p>
        </p:txBody>
      </p:sp>
    </p:spTree>
    <p:extLst>
      <p:ext uri="{BB962C8B-B14F-4D97-AF65-F5344CB8AC3E}">
        <p14:creationId xmlns:p14="http://schemas.microsoft.com/office/powerpoint/2010/main" val="1596736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60000"/>
              </a:spcBef>
            </a:pPr>
            <a:endParaRPr lang="en-US" altLang="en-US" sz="1200" b="1" dirty="0" smtClean="0">
              <a:latin typeface="Arial" charset="0"/>
            </a:endParaRPr>
          </a:p>
          <a:p>
            <a:pPr>
              <a:lnSpc>
                <a:spcPct val="90000"/>
              </a:lnSpc>
              <a:spcBef>
                <a:spcPct val="60000"/>
              </a:spcBef>
            </a:pPr>
            <a:endParaRPr lang="en-US" altLang="en-US" sz="1200" b="1"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16</a:t>
            </a:fld>
            <a:endParaRPr lang="en-US"/>
          </a:p>
        </p:txBody>
      </p:sp>
    </p:spTree>
    <p:extLst>
      <p:ext uri="{BB962C8B-B14F-4D97-AF65-F5344CB8AC3E}">
        <p14:creationId xmlns:p14="http://schemas.microsoft.com/office/powerpoint/2010/main" val="116145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3C628-BB98-904A-A43A-7BFDAEA66246}" type="slidenum">
              <a:rPr lang="en-US" smtClean="0"/>
              <a:t>23</a:t>
            </a:fld>
            <a:endParaRPr lang="en-US"/>
          </a:p>
        </p:txBody>
      </p:sp>
    </p:spTree>
    <p:extLst>
      <p:ext uri="{BB962C8B-B14F-4D97-AF65-F5344CB8AC3E}">
        <p14:creationId xmlns:p14="http://schemas.microsoft.com/office/powerpoint/2010/main" val="57844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2" name="Footer Placeholder 1"/>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a:xfrm>
            <a:off x="8229600" y="6473952"/>
            <a:ext cx="758952" cy="246888"/>
          </a:xfrm>
        </p:spPr>
        <p:txBody>
          <a:bodyPr/>
          <a:lstStyle/>
          <a:p>
            <a:fld id="{C811342F-346B-45CC-9305-DA7A472538B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1342F-346B-45CC-9305-DA7A472538B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1342F-346B-45CC-9305-DA7A472538B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97EA2D1-A44A-5B4A-B4FD-08779D1039FB}" type="slidenum">
              <a:rPr lang="en-US" altLang="en-US"/>
              <a:pPr/>
              <a:t>‹#›</a:t>
            </a:fld>
            <a:endParaRPr lang="en-US" altLang="en-US"/>
          </a:p>
        </p:txBody>
      </p:sp>
    </p:spTree>
    <p:extLst>
      <p:ext uri="{BB962C8B-B14F-4D97-AF65-F5344CB8AC3E}">
        <p14:creationId xmlns:p14="http://schemas.microsoft.com/office/powerpoint/2010/main" val="7605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19" name="Footer Placeholder 18"/>
          <p:cNvSpPr>
            <a:spLocks noGrp="1"/>
          </p:cNvSpPr>
          <p:nvPr>
            <p:ph type="ftr" sz="quarter" idx="11"/>
          </p:nvPr>
        </p:nvSpPr>
        <p:spPr>
          <a:xfrm>
            <a:off x="3581400" y="76200"/>
            <a:ext cx="2895600" cy="288925"/>
          </a:xfrm>
        </p:spPr>
        <p:txBody>
          <a:bodyPr/>
          <a:lstStyle/>
          <a:p>
            <a:endParaRPr lang="en-US" dirty="0"/>
          </a:p>
        </p:txBody>
      </p:sp>
      <p:sp>
        <p:nvSpPr>
          <p:cNvPr id="16" name="Slide Number Placeholder 15"/>
          <p:cNvSpPr>
            <a:spLocks noGrp="1"/>
          </p:cNvSpPr>
          <p:nvPr>
            <p:ph type="sldNum" sz="quarter" idx="12"/>
          </p:nvPr>
        </p:nvSpPr>
        <p:spPr>
          <a:xfrm>
            <a:off x="8229600" y="6473952"/>
            <a:ext cx="758952" cy="246888"/>
          </a:xfrm>
        </p:spPr>
        <p:txBody>
          <a:bodyPr/>
          <a:lstStyle/>
          <a:p>
            <a:fld id="{C811342F-346B-45CC-9305-DA7A472538B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C811342F-346B-45CC-9305-DA7A472538B2}" type="slidenum">
              <a:rPr lang="en-US" smtClean="0"/>
              <a:pPr/>
              <a:t>‹#›</a:t>
            </a:fld>
            <a:endParaRPr lang="en-US" dirty="0"/>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C811342F-346B-45CC-9305-DA7A472538B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229600" y="6477000"/>
            <a:ext cx="762000" cy="246888"/>
          </a:xfrm>
        </p:spPr>
        <p:txBody>
          <a:bodyPr/>
          <a:lstStyle/>
          <a:p>
            <a:fld id="{C811342F-346B-45CC-9305-DA7A472538B2}" type="slidenum">
              <a:rPr lang="en-US" smtClean="0"/>
              <a:pPr/>
              <a:t>‹#›</a:t>
            </a:fld>
            <a:endParaRPr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11342F-346B-45CC-9305-DA7A472538B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24" name="Footer Placeholder 23"/>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11342F-346B-45CC-9305-DA7A472538B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29" name="Footer Placeholder 28"/>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11342F-346B-45CC-9305-DA7A472538B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dirty="0" smtClean="0"/>
              <a:t>Click icon to add picture</a:t>
            </a:r>
            <a:endParaRPr kumimoji="0" lang="en-US" dirty="0"/>
          </a:p>
        </p:txBody>
      </p:sp>
      <p:sp>
        <p:nvSpPr>
          <p:cNvPr id="7" name="Date Placeholder 6"/>
          <p:cNvSpPr>
            <a:spLocks noGrp="1"/>
          </p:cNvSpPr>
          <p:nvPr>
            <p:ph type="dt" sz="half" idx="10"/>
          </p:nvPr>
        </p:nvSpPr>
        <p:spPr/>
        <p:txBody>
          <a:bodyPr/>
          <a:lstStyle/>
          <a:p>
            <a:fld id="{1929603A-4EF7-40F8-8219-2F302A87E676}" type="datetimeFigureOut">
              <a:rPr lang="en-US" smtClean="0"/>
              <a:pPr/>
              <a:t>8/23/16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C811342F-346B-45CC-9305-DA7A472538B2}" type="slidenum">
              <a:rPr lang="en-US" smtClean="0"/>
              <a:pPr/>
              <a:t>‹#›</a:t>
            </a:fld>
            <a:endParaRPr lang="en-US" dirty="0"/>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49A5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929603A-4EF7-40F8-8219-2F302A87E676}" type="datetimeFigureOut">
              <a:rPr lang="en-US" smtClean="0"/>
              <a:pPr/>
              <a:t>8/23/16</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811342F-346B-45CC-9305-DA7A472538B2}" type="slidenum">
              <a:rPr lang="en-US" smtClean="0"/>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Martin+Luther&amp;source=images&amp;cd=&amp;cad=rja&amp;docid=dQ4Pu3DC68zguM&amp;tbnid=FEaIsCYXZRze_M:&amp;ved=0CAUQjRw&amp;url=http://www.biography.com/people/martin-luther-9389283&amp;ei=LZDUUefPHYuc8wSD54GQDg&amp;bvm=bv.48705608,d.eWU&amp;psig=AFQjCNEfMVC3ckI3FcrpNEStGfqlsB1j7w&amp;ust=1372971426029104" TargetMode="External"/><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Martin+Luther+95+theses&amp;source=images&amp;cd=&amp;cad=rja&amp;docid=QZdY9bneG3y6wM&amp;tbnid=8bNGZcT1nIruqM:&amp;ved=0CAUQjRw&amp;url=http://landmarksofliberty.blogspot.com/2009/10/95-theses-that-changed-world-october-31.html&amp;ei=PJHUUf6fKZTi8gS5y4CoDA&amp;bvm=bv.48705608,d.eWU&amp;psig=AFQjCNHSkycdrZQ1ZUBiHWX0mKpnRjHRzA&amp;ust=1372971698591177" TargetMode="External"/><Relationship Id="rId4" Type="http://schemas.openxmlformats.org/officeDocument/2006/relationships/image" Target="../media/image13.jpeg"/><Relationship Id="rId5" Type="http://schemas.openxmlformats.org/officeDocument/2006/relationships/hyperlink" Target="http://www.google.com/url?sa=i&amp;rct=j&amp;q=Martin+Luther+95+theses&amp;source=images&amp;cd=&amp;cad=rja&amp;docid=7I6sq_YJAQG2LM&amp;tbnid=FUAt48WEjcFx5M:&amp;ved=0CAUQjRw&amp;url=http://bookofconcord.org/95theses.php&amp;ei=f5HUUf-TM4iG9gSc_oGoDg&amp;bvm=bv.48705608,d.eWU&amp;psig=AFQjCNHSkycdrZQ1ZUBiHWX0mKpnRjHRzA&amp;ust=1372971698591177" TargetMode="External"/><Relationship Id="rId6"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Martin+Luther+95+theses&amp;source=images&amp;cd=&amp;cad=rja&amp;docid=CNAUQ2azBjJ9EM&amp;tbnid=rHCZQXTc3cidJM:&amp;ved=0CAUQjRw&amp;url=http://archshrk.com/a-new-95-theses&amp;ei=5ZHUUciPDYrC9QT80ICQDw&amp;bvm=bv.48705608,d.eWU&amp;psig=AFQjCNHSkycdrZQ1ZUBiHWX0mKpnRjHRzA&amp;ust=1372971698591177" TargetMode="Externa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image" Target="../media/image21.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a+mighty+fortress+is+our+god&amp;source=images&amp;cd=&amp;cad=rja&amp;docid=oKaIWG72Y4gkgM&amp;tbnid=n3fw-BaTyzizJM:&amp;ved=0CAUQjRw&amp;url=http://www.musicofyesterday.com/sheetmusic/M/A-Mighty-Fortress-Is-Our-God.php&amp;ei=MJPUUe7zH4O49QT984HgDg&amp;psig=AFQjCNFmOUflyF3vrr6_94R2jwUeWBcSQw&amp;ust=1372972164738960" TargetMode="External"/><Relationship Id="rId3"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www.google.com/url?sa=i&amp;rct=j&amp;q=Hans+and+Margaretha+Ludor&amp;source=images&amp;cd=&amp;cad=rja&amp;docid=0BD4r5Z3KriVcM&amp;tbnid=TxY4nKDVs51lwM:&amp;ved=0CAUQjRw&amp;url=http://www.kindergottesdienst-baden.de/reformation/pers/M_Luther/m_luther_reform.htm&amp;ei=-63VUdHPJYXY9ASR34DgDQ&amp;bvm=bv.48705608,d.eWU&amp;psig=AFQjCNHrSAq-0wmuX3a1x1HSkX0nI_M4Cg&amp;ust=1373044468598441" TargetMode="External"/><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hyperlink" Target="http://www.google.com/url?sa=i&amp;rct=j&amp;q=Hans+and+Margaretha+Ludor&amp;source=images&amp;cd=&amp;cad=rja&amp;docid=twhrjOT8yXLwCM&amp;tbnid=PJEqR-cDIwPT1M:&amp;ved=0CAUQjRw&amp;url=http://www.turnvater-jahn.de/TOOLBAR/MansfeldSuedharz.htm&amp;ei=pK3VUeukHoTU8wTa5YCIDA&amp;bvm=bv.48705608,d.eWU&amp;psig=AFQjCNHrSAq-0wmuX3a1x1HSkX0nI_M4Cg&amp;ust=137304446859844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martin+luther+translated+the+bible+into+german&amp;source=images&amp;cd=&amp;cad=rja&amp;docid=UrOL1si3C4IbUM&amp;tbnid=jM3K3JZ837oO1M:&amp;ved=0CAUQjRw&amp;url=http://en.wikipedia.org/wiki/Luther_Bible&amp;ei=WJXUUfKXAofM9gTL7ICwDA&amp;psig=AFQjCNGO2nytijGgwzgVHCxwI00qjV4ffg&amp;ust=1372972758329112" TargetMode="Externa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Martin+Luther+95+theses&amp;source=images&amp;cd=&amp;cad=rja&amp;docid=sZAA5A-qWEPnnM&amp;tbnid=BDvwl3ld0cZdNM:&amp;ved=0CAUQjRw&amp;url=http://www.witnessesuntome.com/2010/11/martin-luthers-95-theses/&amp;ei=IJLUUa2EJpHy8ATiioGoDg&amp;bvm=bv.48705608,d.eWU&amp;psig=AFQjCNHSkycdrZQ1ZUBiHWX0mKpnRjHRzA&amp;ust=1372971698591177" TargetMode="Externa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tetzel&amp;source=images&amp;cd=&amp;cad=rja&amp;docid=gQFhi_DydW9kFM&amp;tbnid=4lRiPvVUQKI0nM:&amp;ved=0CAUQjRw&amp;url=http://www.tumblr.com/tagged/johann-tetzel&amp;ei=zpLUUaz1OJS89gTVsIHADw&amp;psig=AFQjCNGmev-5PjBz0d6La2SprKNUe7KNfQ&amp;ust=1372972066208237" TargetMode="External"/><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49A57"/>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05400" y="4853411"/>
            <a:ext cx="3733800" cy="1222375"/>
          </a:xfrm>
        </p:spPr>
        <p:txBody>
          <a:bodyPr/>
          <a:lstStyle/>
          <a:p>
            <a:r>
              <a:rPr lang="en-US" dirty="0" smtClean="0">
                <a:solidFill>
                  <a:schemeClr val="tx1"/>
                </a:solidFill>
              </a:rPr>
              <a:t>Martin Luther</a:t>
            </a:r>
            <a:endParaRPr lang="en-US" dirty="0">
              <a:solidFill>
                <a:schemeClr val="tx1"/>
              </a:solidFill>
            </a:endParaRPr>
          </a:p>
        </p:txBody>
      </p:sp>
      <p:pic>
        <p:nvPicPr>
          <p:cNvPr id="21506" name="Picture 2" descr="http://www.biography.com/imported/images/Biography/Images/Profiles/L/Martin-Luther-9389283-1-402.jpg">
            <a:hlinkClick r:id="rId3"/>
          </p:cNvPr>
          <p:cNvPicPr>
            <a:picLocks noChangeAspect="1" noChangeArrowheads="1"/>
          </p:cNvPicPr>
          <p:nvPr/>
        </p:nvPicPr>
        <p:blipFill>
          <a:blip r:embed="rId4" cstate="print"/>
          <a:srcRect/>
          <a:stretch>
            <a:fillRect/>
          </a:stretch>
        </p:blipFill>
        <p:spPr bwMode="auto">
          <a:xfrm>
            <a:off x="685800" y="1447800"/>
            <a:ext cx="3752850" cy="375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
        <p:nvSpPr>
          <p:cNvPr id="4" name="Subtitle 3"/>
          <p:cNvSpPr>
            <a:spLocks noGrp="1"/>
          </p:cNvSpPr>
          <p:nvPr>
            <p:ph type="subTitle" idx="1"/>
          </p:nvPr>
        </p:nvSpPr>
        <p:spPr/>
        <p:txBody>
          <a:bodyPr/>
          <a:lstStyle/>
          <a:p>
            <a:endParaRPr lang="en-US"/>
          </a:p>
        </p:txBody>
      </p:sp>
      <p:sp>
        <p:nvSpPr>
          <p:cNvPr id="5" name="TextBox 4"/>
          <p:cNvSpPr txBox="1"/>
          <p:nvPr/>
        </p:nvSpPr>
        <p:spPr>
          <a:xfrm>
            <a:off x="5715000" y="5491011"/>
            <a:ext cx="2191947" cy="584775"/>
          </a:xfrm>
          <a:prstGeom prst="rect">
            <a:avLst/>
          </a:prstGeom>
          <a:noFill/>
        </p:spPr>
        <p:txBody>
          <a:bodyPr wrap="none" rtlCol="0">
            <a:spAutoFit/>
          </a:bodyPr>
          <a:lstStyle/>
          <a:p>
            <a:r>
              <a:rPr lang="en-US" sz="3200" dirty="0" smtClean="0"/>
              <a:t>1483-1546</a:t>
            </a:r>
            <a:endParaRPr lang="en-US" dirty="0"/>
          </a:p>
        </p:txBody>
      </p:sp>
      <p:sp>
        <p:nvSpPr>
          <p:cNvPr id="6" name="TextBox 5"/>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0" y="1524000"/>
            <a:ext cx="5508172" cy="5334000"/>
          </a:xfrm>
        </p:spPr>
        <p:txBody>
          <a:bodyPr>
            <a:normAutofit lnSpcReduction="10000"/>
          </a:bodyPr>
          <a:lstStyle/>
          <a:p>
            <a:r>
              <a:rPr lang="en-US" sz="3500" dirty="0" smtClean="0">
                <a:solidFill>
                  <a:schemeClr val="tx1"/>
                </a:solidFill>
              </a:rPr>
              <a:t>On October 31, 1517, Luther posted 95 Theses (Disputes) on the door of All Saints’ Church in Wittenburg protesting clerical abuses and the sale of indulgences.</a:t>
            </a:r>
          </a:p>
          <a:p>
            <a:r>
              <a:rPr lang="en-US" sz="3500" dirty="0" smtClean="0">
                <a:solidFill>
                  <a:schemeClr val="tx1"/>
                </a:solidFill>
              </a:rPr>
              <a:t>Called the birth date of the Protestant Reformation</a:t>
            </a:r>
          </a:p>
          <a:p>
            <a:pPr>
              <a:buNone/>
            </a:pPr>
            <a:endParaRPr lang="en-US" dirty="0" smtClean="0">
              <a:solidFill>
                <a:schemeClr val="tx1"/>
              </a:solidFill>
            </a:endParaRPr>
          </a:p>
        </p:txBody>
      </p:sp>
      <p:pic>
        <p:nvPicPr>
          <p:cNvPr id="5" name="Picture 2" descr="http://4.bp.blogspot.com/_S5FwHXr9eSU/SudLHTiVQkI/AAAAAAAAAHY/E6CHrwp2KS8/s400/95-theses.jpg">
            <a:hlinkClick r:id="rId3"/>
          </p:cNvPr>
          <p:cNvPicPr>
            <a:picLocks noChangeAspect="1" noChangeArrowheads="1"/>
          </p:cNvPicPr>
          <p:nvPr/>
        </p:nvPicPr>
        <p:blipFill>
          <a:blip r:embed="rId4" cstate="print"/>
          <a:srcRect/>
          <a:stretch>
            <a:fillRect/>
          </a:stretch>
        </p:blipFill>
        <p:spPr bwMode="auto">
          <a:xfrm>
            <a:off x="5723843" y="3810000"/>
            <a:ext cx="2971801" cy="279819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4" descr="http://bookofconcord.org/images/95_theses.jpg">
            <a:hlinkClick r:id="rId5"/>
          </p:cNvPr>
          <p:cNvPicPr>
            <a:picLocks noChangeAspect="1" noChangeArrowheads="1"/>
          </p:cNvPicPr>
          <p:nvPr/>
        </p:nvPicPr>
        <p:blipFill>
          <a:blip r:embed="rId6" cstate="print">
            <a:clrChange>
              <a:clrFrom>
                <a:srgbClr val="FFFFFF"/>
              </a:clrFrom>
              <a:clrTo>
                <a:srgbClr val="FFFFFF">
                  <a:alpha val="0"/>
                </a:srgbClr>
              </a:clrTo>
            </a:clrChange>
          </a:blip>
          <a:stretch>
            <a:fillRect/>
          </a:stretch>
        </p:blipFill>
        <p:spPr bwMode="auto">
          <a:xfrm>
            <a:off x="5508171" y="1183478"/>
            <a:ext cx="3533775" cy="300808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073976" y="6626423"/>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0" y="990600"/>
            <a:ext cx="9144000" cy="5867400"/>
          </a:xfrm>
        </p:spPr>
        <p:txBody>
          <a:bodyPr>
            <a:noAutofit/>
          </a:bodyPr>
          <a:lstStyle/>
          <a:p>
            <a:pPr marL="182880">
              <a:spcBef>
                <a:spcPct val="60000"/>
              </a:spcBef>
            </a:pPr>
            <a:r>
              <a:rPr lang="en-US" altLang="en-US" sz="3100" dirty="0">
                <a:solidFill>
                  <a:schemeClr val="tx1"/>
                </a:solidFill>
                <a:latin typeface="Arial" charset="0"/>
              </a:rPr>
              <a:t>32. Those who suppose that on account of their letters of indulgence they are sure of salvation will be eternally damned along with their teachers.</a:t>
            </a:r>
          </a:p>
          <a:p>
            <a:pPr marL="182880">
              <a:spcBef>
                <a:spcPct val="60000"/>
              </a:spcBef>
            </a:pPr>
            <a:r>
              <a:rPr lang="en-US" altLang="en-US" sz="3100" dirty="0">
                <a:solidFill>
                  <a:schemeClr val="tx1"/>
                </a:solidFill>
                <a:latin typeface="Arial" charset="0"/>
              </a:rPr>
              <a:t>36. Every Christian who truly repents has plenary (full) forgiveness both of punishment and guilt bestowed upon him, even without letters of indulgence.</a:t>
            </a:r>
          </a:p>
          <a:p>
            <a:pPr marL="182880">
              <a:spcBef>
                <a:spcPct val="60000"/>
              </a:spcBef>
            </a:pPr>
            <a:r>
              <a:rPr lang="en-US" altLang="en-US" sz="3100" dirty="0">
                <a:solidFill>
                  <a:schemeClr val="tx1"/>
                </a:solidFill>
                <a:latin typeface="Arial" charset="0"/>
              </a:rPr>
              <a:t>37. Every true Christian, whether living or dead, has a share in all the benefits of Christ and the Church, for God has granted him these, even without letters of indulgence.</a:t>
            </a:r>
          </a:p>
        </p:txBody>
      </p:sp>
      <p:sp>
        <p:nvSpPr>
          <p:cNvPr id="92163" name="Rectangle 3"/>
          <p:cNvSpPr>
            <a:spLocks noGrp="1" noChangeArrowheads="1"/>
          </p:cNvSpPr>
          <p:nvPr>
            <p:ph type="title"/>
          </p:nvPr>
        </p:nvSpPr>
        <p:spPr>
          <a:xfrm>
            <a:off x="381000" y="152400"/>
            <a:ext cx="8153400" cy="914400"/>
          </a:xfrm>
          <a:noFill/>
          <a:ln/>
        </p:spPr>
        <p:txBody>
          <a:bodyPr/>
          <a:lstStyle/>
          <a:p>
            <a:r>
              <a:rPr lang="en-US" altLang="en-US" dirty="0">
                <a:solidFill>
                  <a:schemeClr val="tx1"/>
                </a:solidFill>
              </a:rPr>
              <a:t>Selections from 95 Theses</a:t>
            </a:r>
          </a:p>
        </p:txBody>
      </p:sp>
    </p:spTree>
    <p:extLst>
      <p:ext uri="{BB962C8B-B14F-4D97-AF65-F5344CB8AC3E}">
        <p14:creationId xmlns:p14="http://schemas.microsoft.com/office/powerpoint/2010/main" val="45712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2">
                                            <p:txEl>
                                              <p:pRg st="0" end="0"/>
                                            </p:txEl>
                                          </p:spTgt>
                                        </p:tgtEl>
                                        <p:attrNameLst>
                                          <p:attrName>style.visibility</p:attrName>
                                        </p:attrNameLst>
                                      </p:cBhvr>
                                      <p:to>
                                        <p:strVal val="visible"/>
                                      </p:to>
                                    </p:set>
                                    <p:animEffect transition="in" filter="fade">
                                      <p:cBhvr>
                                        <p:cTn id="7" dur="500"/>
                                        <p:tgtEl>
                                          <p:spTgt spid="9216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2162">
                                            <p:txEl>
                                              <p:pRg st="1" end="1"/>
                                            </p:txEl>
                                          </p:spTgt>
                                        </p:tgtEl>
                                        <p:attrNameLst>
                                          <p:attrName>style.visibility</p:attrName>
                                        </p:attrNameLst>
                                      </p:cBhvr>
                                      <p:to>
                                        <p:strVal val="visible"/>
                                      </p:to>
                                    </p:set>
                                    <p:animEffect transition="in" filter="fade">
                                      <p:cBhvr>
                                        <p:cTn id="11" dur="500"/>
                                        <p:tgtEl>
                                          <p:spTgt spid="9216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2162">
                                            <p:txEl>
                                              <p:pRg st="2" end="2"/>
                                            </p:txEl>
                                          </p:spTgt>
                                        </p:tgtEl>
                                        <p:attrNameLst>
                                          <p:attrName>style.visibility</p:attrName>
                                        </p:attrNameLst>
                                      </p:cBhvr>
                                      <p:to>
                                        <p:strVal val="visible"/>
                                      </p:to>
                                    </p:set>
                                    <p:animEffect transition="in" filter="fade">
                                      <p:cBhvr>
                                        <p:cTn id="15" dur="500"/>
                                        <p:tgtEl>
                                          <p:spTgt spid="921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0" y="1066800"/>
            <a:ext cx="9067800" cy="5791200"/>
          </a:xfrm>
        </p:spPr>
        <p:txBody>
          <a:bodyPr>
            <a:noAutofit/>
          </a:bodyPr>
          <a:lstStyle/>
          <a:p>
            <a:pPr>
              <a:spcBef>
                <a:spcPct val="60000"/>
              </a:spcBef>
            </a:pPr>
            <a:r>
              <a:rPr lang="en-US" altLang="en-US" dirty="0">
                <a:solidFill>
                  <a:schemeClr val="tx1"/>
                </a:solidFill>
              </a:rPr>
              <a:t>81. This shameless preaching of pardons makes it hard even for learned men to defend the pope’s honor against calumny </a:t>
            </a:r>
            <a:r>
              <a:rPr lang="en-US" altLang="en-US" dirty="0" smtClean="0">
                <a:solidFill>
                  <a:schemeClr val="tx1"/>
                </a:solidFill>
              </a:rPr>
              <a:t>(slander) or </a:t>
            </a:r>
            <a:r>
              <a:rPr lang="en-US" altLang="en-US" dirty="0">
                <a:solidFill>
                  <a:schemeClr val="tx1"/>
                </a:solidFill>
              </a:rPr>
              <a:t>to answer the indubitably shrewd questions of the laity.</a:t>
            </a:r>
          </a:p>
          <a:p>
            <a:pPr>
              <a:spcBef>
                <a:spcPct val="60000"/>
              </a:spcBef>
            </a:pPr>
            <a:r>
              <a:rPr lang="en-US" altLang="en-US" dirty="0">
                <a:solidFill>
                  <a:schemeClr val="tx1"/>
                </a:solidFill>
              </a:rPr>
              <a:t>82. For example:  “Why does </a:t>
            </a:r>
            <a:br>
              <a:rPr lang="en-US" altLang="en-US" dirty="0">
                <a:solidFill>
                  <a:schemeClr val="tx1"/>
                </a:solidFill>
              </a:rPr>
            </a:br>
            <a:r>
              <a:rPr lang="en-US" altLang="en-US" dirty="0">
                <a:solidFill>
                  <a:schemeClr val="tx1"/>
                </a:solidFill>
              </a:rPr>
              <a:t>not the pope empty purgatory </a:t>
            </a:r>
            <a:br>
              <a:rPr lang="en-US" altLang="en-US" dirty="0">
                <a:solidFill>
                  <a:schemeClr val="tx1"/>
                </a:solidFill>
              </a:rPr>
            </a:br>
            <a:r>
              <a:rPr lang="en-US" altLang="en-US" dirty="0">
                <a:solidFill>
                  <a:schemeClr val="tx1"/>
                </a:solidFill>
              </a:rPr>
              <a:t>for the sake of holy love . . . </a:t>
            </a:r>
            <a:br>
              <a:rPr lang="en-US" altLang="en-US" dirty="0">
                <a:solidFill>
                  <a:schemeClr val="tx1"/>
                </a:solidFill>
              </a:rPr>
            </a:br>
            <a:r>
              <a:rPr lang="en-US" altLang="en-US" dirty="0">
                <a:solidFill>
                  <a:schemeClr val="tx1"/>
                </a:solidFill>
              </a:rPr>
              <a:t>For after all, he does release </a:t>
            </a:r>
            <a:br>
              <a:rPr lang="en-US" altLang="en-US" dirty="0">
                <a:solidFill>
                  <a:schemeClr val="tx1"/>
                </a:solidFill>
              </a:rPr>
            </a:br>
            <a:r>
              <a:rPr lang="en-US" altLang="en-US" dirty="0">
                <a:solidFill>
                  <a:schemeClr val="tx1"/>
                </a:solidFill>
              </a:rPr>
              <a:t>countless souls for the sake of </a:t>
            </a:r>
            <a:br>
              <a:rPr lang="en-US" altLang="en-US" dirty="0">
                <a:solidFill>
                  <a:schemeClr val="tx1"/>
                </a:solidFill>
              </a:rPr>
            </a:br>
            <a:r>
              <a:rPr lang="en-US" altLang="en-US" dirty="0">
                <a:solidFill>
                  <a:schemeClr val="tx1"/>
                </a:solidFill>
              </a:rPr>
              <a:t>sordid money contributed for </a:t>
            </a:r>
            <a:br>
              <a:rPr lang="en-US" altLang="en-US" dirty="0">
                <a:solidFill>
                  <a:schemeClr val="tx1"/>
                </a:solidFill>
              </a:rPr>
            </a:br>
            <a:r>
              <a:rPr lang="en-US" altLang="en-US" dirty="0">
                <a:solidFill>
                  <a:schemeClr val="tx1"/>
                </a:solidFill>
              </a:rPr>
              <a:t>the building of a cathedral? . . .”</a:t>
            </a:r>
          </a:p>
        </p:txBody>
      </p:sp>
      <p:sp>
        <p:nvSpPr>
          <p:cNvPr id="93187" name="Rectangle 3"/>
          <p:cNvSpPr>
            <a:spLocks noGrp="1" noChangeArrowheads="1"/>
          </p:cNvSpPr>
          <p:nvPr>
            <p:ph type="title"/>
          </p:nvPr>
        </p:nvSpPr>
        <p:spPr>
          <a:xfrm>
            <a:off x="533400" y="76200"/>
            <a:ext cx="8153400" cy="1143000"/>
          </a:xfrm>
          <a:noFill/>
          <a:ln/>
        </p:spPr>
        <p:txBody>
          <a:bodyPr/>
          <a:lstStyle/>
          <a:p>
            <a:r>
              <a:rPr lang="en-US" altLang="en-US" dirty="0">
                <a:solidFill>
                  <a:schemeClr val="tx1"/>
                </a:solidFill>
              </a:rPr>
              <a:t>Selections from 95 Theses</a:t>
            </a:r>
          </a:p>
        </p:txBody>
      </p:sp>
      <p:pic>
        <p:nvPicPr>
          <p:cNvPr id="93189" name="Picture 5" descr="Martin_Luther_Theses_sm"/>
          <p:cNvPicPr>
            <a:picLocks noChangeAspect="1" noChangeArrowheads="1"/>
          </p:cNvPicPr>
          <p:nvPr/>
        </p:nvPicPr>
        <p:blipFill>
          <a:blip r:embed="rId2">
            <a:clrChange>
              <a:clrFrom>
                <a:srgbClr val="F5F3F4"/>
              </a:clrFrom>
              <a:clrTo>
                <a:srgbClr val="F5F3F4">
                  <a:alpha val="0"/>
                </a:srgbClr>
              </a:clrTo>
            </a:clrChange>
            <a:extLst>
              <a:ext uri="{28A0092B-C50C-407E-A947-70E740481C1C}">
                <a14:useLocalDpi xmlns:a14="http://schemas.microsoft.com/office/drawing/2010/main" val="0"/>
              </a:ext>
            </a:extLst>
          </a:blip>
          <a:srcRect/>
          <a:stretch>
            <a:fillRect/>
          </a:stretch>
        </p:blipFill>
        <p:spPr bwMode="auto">
          <a:xfrm>
            <a:off x="5734050" y="3305175"/>
            <a:ext cx="333375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93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Effect transition="in" filter="fade">
                                      <p:cBhvr>
                                        <p:cTn id="7" dur="500"/>
                                        <p:tgtEl>
                                          <p:spTgt spid="9318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3186">
                                            <p:txEl>
                                              <p:pRg st="1" end="1"/>
                                            </p:txEl>
                                          </p:spTgt>
                                        </p:tgtEl>
                                        <p:attrNameLst>
                                          <p:attrName>style.visibility</p:attrName>
                                        </p:attrNameLst>
                                      </p:cBhvr>
                                      <p:to>
                                        <p:strVal val="visible"/>
                                      </p:to>
                                    </p:set>
                                    <p:animEffect transition="in" filter="fade">
                                      <p:cBhvr>
                                        <p:cTn id="11" dur="500"/>
                                        <p:tgtEl>
                                          <p:spTgt spid="93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0" y="1447800"/>
            <a:ext cx="6248400" cy="5303838"/>
          </a:xfrm>
        </p:spPr>
        <p:txBody>
          <a:bodyPr>
            <a:normAutofit fontScale="92500" lnSpcReduction="20000"/>
          </a:bodyPr>
          <a:lstStyle/>
          <a:p>
            <a:r>
              <a:rPr lang="en-US" sz="3500" dirty="0" smtClean="0">
                <a:solidFill>
                  <a:schemeClr val="tx1"/>
                </a:solidFill>
              </a:rPr>
              <a:t>4 Attempts To Silence Luther</a:t>
            </a:r>
          </a:p>
          <a:p>
            <a:pPr lvl="1"/>
            <a:r>
              <a:rPr lang="en-US" sz="3500" dirty="0" smtClean="0">
                <a:solidFill>
                  <a:schemeClr val="tx1"/>
                </a:solidFill>
              </a:rPr>
              <a:t>4.25.1518 – </a:t>
            </a:r>
            <a:r>
              <a:rPr lang="en-US" sz="3500" dirty="0" err="1" smtClean="0">
                <a:solidFill>
                  <a:schemeClr val="tx1"/>
                </a:solidFill>
              </a:rPr>
              <a:t>Heidelburg</a:t>
            </a:r>
            <a:r>
              <a:rPr lang="en-US" sz="3500" dirty="0" smtClean="0">
                <a:solidFill>
                  <a:schemeClr val="tx1"/>
                </a:solidFill>
              </a:rPr>
              <a:t> Disputation</a:t>
            </a:r>
          </a:p>
          <a:p>
            <a:pPr lvl="1"/>
            <a:r>
              <a:rPr lang="en-US" sz="3500" dirty="0" smtClean="0">
                <a:solidFill>
                  <a:schemeClr val="tx1"/>
                </a:solidFill>
              </a:rPr>
              <a:t>Leo X offered Luther a Cardinalship</a:t>
            </a:r>
          </a:p>
          <a:p>
            <a:pPr lvl="1"/>
            <a:r>
              <a:rPr lang="en-US" sz="3500" dirty="0" smtClean="0">
                <a:solidFill>
                  <a:schemeClr val="tx1"/>
                </a:solidFill>
              </a:rPr>
              <a:t>1518 - Cardinal Thomas </a:t>
            </a:r>
            <a:br>
              <a:rPr lang="en-US" sz="3500" dirty="0" smtClean="0">
                <a:solidFill>
                  <a:schemeClr val="tx1"/>
                </a:solidFill>
              </a:rPr>
            </a:br>
            <a:r>
              <a:rPr lang="en-US" sz="3500" dirty="0" smtClean="0">
                <a:solidFill>
                  <a:schemeClr val="tx1"/>
                </a:solidFill>
              </a:rPr>
              <a:t>Cajetan, Dominican papal legate, was sent to stifle Luther</a:t>
            </a:r>
          </a:p>
          <a:p>
            <a:pPr lvl="1"/>
            <a:r>
              <a:rPr lang="en-US" sz="3500" dirty="0" smtClean="0">
                <a:solidFill>
                  <a:schemeClr val="tx1"/>
                </a:solidFill>
              </a:rPr>
              <a:t>07.1519 – Leipzig Debate with John Eck</a:t>
            </a:r>
            <a:endParaRPr lang="en-US" sz="3200" dirty="0" smtClean="0">
              <a:solidFill>
                <a:schemeClr val="tx1"/>
              </a:solidFill>
            </a:endParaRPr>
          </a:p>
        </p:txBody>
      </p:sp>
      <p:pic>
        <p:nvPicPr>
          <p:cNvPr id="4" name="Picture 3"/>
          <p:cNvPicPr>
            <a:picLocks noChangeAspect="1"/>
          </p:cNvPicPr>
          <p:nvPr/>
        </p:nvPicPr>
        <p:blipFill>
          <a:blip r:embed="rId3"/>
          <a:stretch>
            <a:fillRect/>
          </a:stretch>
        </p:blipFill>
        <p:spPr>
          <a:xfrm>
            <a:off x="5562600" y="1828800"/>
            <a:ext cx="3581400" cy="2596515"/>
          </a:xfrm>
          <a:prstGeom prst="rect">
            <a:avLst/>
          </a:prstGeom>
        </p:spPr>
      </p:pic>
      <p:sp>
        <p:nvSpPr>
          <p:cNvPr id="5" name="TextBox 4"/>
          <p:cNvSpPr txBox="1"/>
          <p:nvPr/>
        </p:nvSpPr>
        <p:spPr>
          <a:xfrm>
            <a:off x="6080226" y="4774049"/>
            <a:ext cx="2911374" cy="369332"/>
          </a:xfrm>
          <a:prstGeom prst="rect">
            <a:avLst/>
          </a:prstGeom>
          <a:noFill/>
        </p:spPr>
        <p:txBody>
          <a:bodyPr wrap="none" rtlCol="0">
            <a:spAutoFit/>
          </a:bodyPr>
          <a:lstStyle/>
          <a:p>
            <a:r>
              <a:rPr lang="en-US" sz="900" dirty="0" smtClean="0"/>
              <a:t>Source: Public </a:t>
            </a:r>
            <a:r>
              <a:rPr lang="en-US" sz="900" dirty="0"/>
              <a:t>Domain, https://</a:t>
            </a:r>
            <a:r>
              <a:rPr lang="en-US" sz="900" dirty="0" err="1" smtClean="0"/>
              <a:t>commons.wikimedia.org</a:t>
            </a:r>
            <a:r>
              <a:rPr lang="en-US" sz="900" dirty="0" smtClean="0"/>
              <a:t/>
            </a:r>
            <a:br>
              <a:rPr lang="en-US" sz="900" dirty="0" smtClean="0"/>
            </a:br>
            <a:r>
              <a:rPr lang="en-US" sz="900" dirty="0" smtClean="0"/>
              <a:t>/</a:t>
            </a:r>
            <a:r>
              <a:rPr lang="en-US" sz="900" dirty="0"/>
              <a:t>w/</a:t>
            </a:r>
            <a:r>
              <a:rPr lang="en-US" sz="900" dirty="0" err="1"/>
              <a:t>index.php?curid</a:t>
            </a:r>
            <a:r>
              <a:rPr lang="en-US" sz="900" dirty="0"/>
              <a:t>=552755</a:t>
            </a:r>
          </a:p>
        </p:txBody>
      </p:sp>
      <p:sp>
        <p:nvSpPr>
          <p:cNvPr id="6" name="Rectangle 5"/>
          <p:cNvSpPr/>
          <p:nvPr/>
        </p:nvSpPr>
        <p:spPr>
          <a:xfrm>
            <a:off x="5591908" y="4346882"/>
            <a:ext cx="3616631" cy="461665"/>
          </a:xfrm>
          <a:prstGeom prst="rect">
            <a:avLst/>
          </a:prstGeom>
          <a:ln>
            <a:solidFill>
              <a:schemeClr val="accent1"/>
            </a:solidFill>
          </a:ln>
        </p:spPr>
        <p:txBody>
          <a:bodyPr wrap="none">
            <a:spAutoFit/>
          </a:bodyPr>
          <a:lstStyle/>
          <a:p>
            <a:r>
              <a:rPr lang="en-US" sz="2400" dirty="0"/>
              <a:t>Cajetan (left) Luther (right)</a:t>
            </a:r>
          </a:p>
        </p:txBody>
      </p:sp>
      <p:sp>
        <p:nvSpPr>
          <p:cNvPr id="7" name="TextBox 6"/>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5" name="Rectangle 3"/>
          <p:cNvSpPr txBox="1">
            <a:spLocks noChangeArrowheads="1"/>
          </p:cNvSpPr>
          <p:nvPr/>
        </p:nvSpPr>
        <p:spPr>
          <a:xfrm>
            <a:off x="304800" y="1447800"/>
            <a:ext cx="8229600" cy="4114800"/>
          </a:xfrm>
          <a:prstGeom prst="rect">
            <a:avLst/>
          </a:prstGeom>
        </p:spPr>
        <p:txBody>
          <a:bodyPr vert="horz">
            <a:normAutofit lnSpcReduction="1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spcBef>
                <a:spcPct val="50000"/>
              </a:spcBef>
            </a:pPr>
            <a:r>
              <a:rPr lang="en-US" altLang="en-US" dirty="0">
                <a:solidFill>
                  <a:schemeClr val="tx1"/>
                </a:solidFill>
              </a:rPr>
              <a:t>Why was Luther not killed in order to silence </a:t>
            </a:r>
            <a:r>
              <a:rPr lang="en-US" altLang="en-US" dirty="0" smtClean="0">
                <a:solidFill>
                  <a:schemeClr val="tx1"/>
                </a:solidFill>
              </a:rPr>
              <a:t>him?</a:t>
            </a:r>
          </a:p>
          <a:p>
            <a:pPr>
              <a:spcBef>
                <a:spcPct val="50000"/>
              </a:spcBef>
            </a:pPr>
            <a:r>
              <a:rPr lang="en-US" altLang="en-US" dirty="0" smtClean="0">
                <a:solidFill>
                  <a:schemeClr val="tx1"/>
                </a:solidFill>
              </a:rPr>
              <a:t>He </a:t>
            </a:r>
            <a:r>
              <a:rPr lang="en-US" altLang="en-US" dirty="0">
                <a:solidFill>
                  <a:schemeClr val="tx1"/>
                </a:solidFill>
              </a:rPr>
              <a:t>was protected by </a:t>
            </a:r>
            <a:br>
              <a:rPr lang="en-US" altLang="en-US" dirty="0">
                <a:solidFill>
                  <a:schemeClr val="tx1"/>
                </a:solidFill>
              </a:rPr>
            </a:br>
            <a:r>
              <a:rPr lang="en-US" altLang="en-US" dirty="0">
                <a:solidFill>
                  <a:schemeClr val="tx1"/>
                </a:solidFill>
              </a:rPr>
              <a:t>Frederick the Wise, </a:t>
            </a:r>
            <a:br>
              <a:rPr lang="en-US" altLang="en-US" dirty="0">
                <a:solidFill>
                  <a:schemeClr val="tx1"/>
                </a:solidFill>
              </a:rPr>
            </a:br>
            <a:r>
              <a:rPr lang="en-US" altLang="en-US" dirty="0">
                <a:solidFill>
                  <a:schemeClr val="tx1"/>
                </a:solidFill>
              </a:rPr>
              <a:t>(Frederick III, Saxony)</a:t>
            </a:r>
            <a:br>
              <a:rPr lang="en-US" altLang="en-US" dirty="0">
                <a:solidFill>
                  <a:schemeClr val="tx1"/>
                </a:solidFill>
              </a:rPr>
            </a:br>
            <a:r>
              <a:rPr lang="en-US" altLang="en-US" dirty="0">
                <a:solidFill>
                  <a:schemeClr val="tx1"/>
                </a:solidFill>
              </a:rPr>
              <a:t>who was able to </a:t>
            </a:r>
            <a:br>
              <a:rPr lang="en-US" altLang="en-US" dirty="0">
                <a:solidFill>
                  <a:schemeClr val="tx1"/>
                </a:solidFill>
              </a:rPr>
            </a:br>
            <a:r>
              <a:rPr lang="en-US" altLang="en-US" dirty="0">
                <a:solidFill>
                  <a:schemeClr val="tx1"/>
                </a:solidFill>
              </a:rPr>
              <a:t>manipulate pope &amp; </a:t>
            </a:r>
            <a:br>
              <a:rPr lang="en-US" altLang="en-US" dirty="0">
                <a:solidFill>
                  <a:schemeClr val="tx1"/>
                </a:solidFill>
              </a:rPr>
            </a:br>
            <a:r>
              <a:rPr lang="en-US" altLang="en-US" dirty="0">
                <a:solidFill>
                  <a:schemeClr val="tx1"/>
                </a:solidFill>
              </a:rPr>
              <a:t>emperor</a:t>
            </a:r>
          </a:p>
        </p:txBody>
      </p:sp>
      <p:pic>
        <p:nvPicPr>
          <p:cNvPr id="8" name="Picture 7"/>
          <p:cNvPicPr>
            <a:picLocks noChangeAspect="1"/>
          </p:cNvPicPr>
          <p:nvPr/>
        </p:nvPicPr>
        <p:blipFill rotWithShape="1">
          <a:blip r:embed="rId3"/>
          <a:srcRect b="42222"/>
          <a:stretch/>
        </p:blipFill>
        <p:spPr>
          <a:xfrm>
            <a:off x="4648200" y="2209800"/>
            <a:ext cx="4270664" cy="3962400"/>
          </a:xfrm>
          <a:prstGeom prst="rect">
            <a:avLst/>
          </a:prstGeom>
        </p:spPr>
      </p:pic>
      <p:sp>
        <p:nvSpPr>
          <p:cNvPr id="9" name="Rectangle 8"/>
          <p:cNvSpPr/>
          <p:nvPr/>
        </p:nvSpPr>
        <p:spPr>
          <a:xfrm>
            <a:off x="4572000" y="6172200"/>
            <a:ext cx="4572000" cy="430887"/>
          </a:xfrm>
          <a:prstGeom prst="rect">
            <a:avLst/>
          </a:prstGeom>
        </p:spPr>
        <p:txBody>
          <a:bodyPr>
            <a:spAutoFit/>
          </a:bodyPr>
          <a:lstStyle/>
          <a:p>
            <a:r>
              <a:rPr lang="en-US" sz="1050" dirty="0" smtClean="0">
                <a:solidFill>
                  <a:schemeClr val="bg1"/>
                </a:solidFill>
              </a:rPr>
              <a:t>Source: By </a:t>
            </a:r>
            <a:r>
              <a:rPr lang="en-US" sz="1050" dirty="0">
                <a:solidFill>
                  <a:schemeClr val="bg1"/>
                </a:solidFill>
              </a:rPr>
              <a:t>Lucas Cranach the Elder - </a:t>
            </a:r>
            <a:r>
              <a:rPr lang="en-US" sz="1050" dirty="0" err="1">
                <a:solidFill>
                  <a:schemeClr val="bg1"/>
                </a:solidFill>
              </a:rPr>
              <a:t>liechtensteinmuseum.at</a:t>
            </a:r>
            <a:r>
              <a:rPr lang="en-US" sz="1050" dirty="0">
                <a:solidFill>
                  <a:schemeClr val="bg1"/>
                </a:solidFill>
              </a:rPr>
              <a:t>, Public Domain, https://</a:t>
            </a:r>
            <a:r>
              <a:rPr lang="en-US" sz="1050" dirty="0" err="1">
                <a:solidFill>
                  <a:schemeClr val="bg1"/>
                </a:solidFill>
              </a:rPr>
              <a:t>commons.wikimedia.org</a:t>
            </a:r>
            <a:r>
              <a:rPr lang="en-US" sz="1050" dirty="0">
                <a:solidFill>
                  <a:schemeClr val="bg1"/>
                </a:solidFill>
              </a:rPr>
              <a:t>/w/</a:t>
            </a:r>
            <a:r>
              <a:rPr lang="en-US" sz="1050" dirty="0" err="1">
                <a:solidFill>
                  <a:schemeClr val="bg1"/>
                </a:solidFill>
              </a:rPr>
              <a:t>index.php?curid</a:t>
            </a:r>
            <a:r>
              <a:rPr lang="en-US" sz="1050" dirty="0">
                <a:solidFill>
                  <a:schemeClr val="bg1"/>
                </a:solidFill>
              </a:rPr>
              <a:t>=5235433</a:t>
            </a:r>
          </a:p>
        </p:txBody>
      </p:sp>
      <p:sp>
        <p:nvSpPr>
          <p:cNvPr id="6" name="TextBox 5"/>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3066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304800" y="1554162"/>
            <a:ext cx="8686800" cy="4770438"/>
          </a:xfrm>
        </p:spPr>
        <p:txBody>
          <a:bodyPr>
            <a:normAutofit/>
          </a:bodyPr>
          <a:lstStyle/>
          <a:p>
            <a:r>
              <a:rPr lang="en-US" dirty="0" smtClean="0">
                <a:solidFill>
                  <a:schemeClr val="tx1"/>
                </a:solidFill>
              </a:rPr>
              <a:t>In 1518 and 1519, Luther defended his theology and debated Professor Eck at Leipzig where he denied the supreme authority of popes and councils. </a:t>
            </a:r>
          </a:p>
          <a:p>
            <a:r>
              <a:rPr lang="en-US" dirty="0" smtClean="0">
                <a:solidFill>
                  <a:schemeClr val="tx1"/>
                </a:solidFill>
              </a:rPr>
              <a:t>In 1520, the Pope issues a bull of excommunication at Luther, giving him 60 days to recant.</a:t>
            </a:r>
          </a:p>
          <a:p>
            <a:r>
              <a:rPr lang="en-US" dirty="0" smtClean="0">
                <a:solidFill>
                  <a:schemeClr val="tx1"/>
                </a:solidFill>
              </a:rPr>
              <a:t>Luther responds with three significant writings defining his beliefs.</a:t>
            </a:r>
          </a:p>
        </p:txBody>
      </p:sp>
      <p:sp>
        <p:nvSpPr>
          <p:cNvPr id="4" name="TextBox 3"/>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53750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0"/>
            <a:ext cx="8769997" cy="6858000"/>
          </a:xfrm>
          <a:prstGeom prst="rect">
            <a:avLst/>
          </a:prstGeom>
        </p:spPr>
      </p:pic>
      <p:sp>
        <p:nvSpPr>
          <p:cNvPr id="3" name="TextBox 2"/>
          <p:cNvSpPr txBox="1"/>
          <p:nvPr/>
        </p:nvSpPr>
        <p:spPr>
          <a:xfrm>
            <a:off x="348530" y="5791200"/>
            <a:ext cx="8587544" cy="10772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en-US" sz="3200" dirty="0" smtClean="0"/>
              <a:t>Luther Burns the Papal Bull – 12.15.1520</a:t>
            </a:r>
          </a:p>
          <a:p>
            <a:r>
              <a:rPr lang="en-US" sz="3200" dirty="0" smtClean="0"/>
              <a:t>Saying “Since they burn my books, I burn theirs!”</a:t>
            </a:r>
            <a:endParaRPr lang="en-US" sz="3200" dirty="0"/>
          </a:p>
        </p:txBody>
      </p:sp>
      <p:sp>
        <p:nvSpPr>
          <p:cNvPr id="5" name="TextBox 4"/>
          <p:cNvSpPr txBox="1"/>
          <p:nvPr/>
        </p:nvSpPr>
        <p:spPr>
          <a:xfrm>
            <a:off x="148492" y="0"/>
            <a:ext cx="7002238" cy="230832"/>
          </a:xfrm>
          <a:prstGeom prst="rect">
            <a:avLst/>
          </a:prstGeom>
          <a:noFill/>
        </p:spPr>
        <p:txBody>
          <a:bodyPr wrap="none" rtlCol="0">
            <a:spAutoFit/>
          </a:bodyPr>
          <a:lstStyle/>
          <a:p>
            <a:r>
              <a:rPr lang="en-US" sz="900" dirty="0" err="1">
                <a:solidFill>
                  <a:schemeClr val="bg1"/>
                </a:solidFill>
              </a:rPr>
              <a:t>Source:By</a:t>
            </a:r>
            <a:r>
              <a:rPr lang="en-US" sz="900" dirty="0">
                <a:solidFill>
                  <a:schemeClr val="bg1"/>
                </a:solidFill>
              </a:rPr>
              <a:t> Karl </a:t>
            </a:r>
            <a:r>
              <a:rPr lang="en-US" sz="900" dirty="0" err="1">
                <a:solidFill>
                  <a:schemeClr val="bg1"/>
                </a:solidFill>
              </a:rPr>
              <a:t>Aspelin</a:t>
            </a:r>
            <a:r>
              <a:rPr lang="en-US" sz="900" dirty="0">
                <a:solidFill>
                  <a:schemeClr val="bg1"/>
                </a:solidFill>
              </a:rPr>
              <a:t> 1857-1922 - </a:t>
            </a:r>
            <a:r>
              <a:rPr lang="en-US" sz="900" dirty="0" err="1">
                <a:solidFill>
                  <a:schemeClr val="bg1"/>
                </a:solidFill>
              </a:rPr>
              <a:t>www.uppsalaauktion.se</a:t>
            </a:r>
            <a:r>
              <a:rPr lang="en-US" sz="900" dirty="0">
                <a:solidFill>
                  <a:schemeClr val="bg1"/>
                </a:solidFill>
              </a:rPr>
              <a:t>, Public Domain, https://</a:t>
            </a:r>
            <a:r>
              <a:rPr lang="en-US" sz="900" dirty="0" err="1">
                <a:solidFill>
                  <a:schemeClr val="bg1"/>
                </a:solidFill>
              </a:rPr>
              <a:t>commons.wikimedia.org</a:t>
            </a:r>
            <a:r>
              <a:rPr lang="en-US" sz="900" dirty="0">
                <a:solidFill>
                  <a:schemeClr val="bg1"/>
                </a:solidFill>
              </a:rPr>
              <a:t>/w/</a:t>
            </a:r>
            <a:r>
              <a:rPr lang="en-US" sz="900" dirty="0" err="1">
                <a:solidFill>
                  <a:schemeClr val="bg1"/>
                </a:solidFill>
              </a:rPr>
              <a:t>index.php?curid</a:t>
            </a:r>
            <a:r>
              <a:rPr lang="en-US" sz="900" dirty="0">
                <a:solidFill>
                  <a:schemeClr val="bg1"/>
                </a:solidFill>
              </a:rPr>
              <a:t>=7528858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rchshrk.com/wp-content/uploads/2008/04/martin_luther_zum_reichstag_in_worms-500x287.jpg">
            <a:hlinkClick r:id="rId2"/>
          </p:cNvPr>
          <p:cNvPicPr>
            <a:picLocks noChangeAspect="1" noChangeArrowheads="1"/>
          </p:cNvPicPr>
          <p:nvPr/>
        </p:nvPicPr>
        <p:blipFill>
          <a:blip r:embed="rId3" cstate="print"/>
          <a:srcRect/>
          <a:stretch>
            <a:fillRect/>
          </a:stretch>
        </p:blipFill>
        <p:spPr bwMode="auto">
          <a:xfrm>
            <a:off x="970489" y="2430792"/>
            <a:ext cx="6650882" cy="381760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a:bodyPr>
          <a:lstStyle/>
          <a:p>
            <a:r>
              <a:rPr lang="en-US" dirty="0" smtClean="0"/>
              <a:t>the Life of Martin Luther</a:t>
            </a:r>
            <a:endParaRPr lang="en-US" dirty="0"/>
          </a:p>
        </p:txBody>
      </p:sp>
      <p:sp>
        <p:nvSpPr>
          <p:cNvPr id="3" name="Content Placeholder 2"/>
          <p:cNvSpPr>
            <a:spLocks noGrp="1"/>
          </p:cNvSpPr>
          <p:nvPr>
            <p:ph idx="1"/>
          </p:nvPr>
        </p:nvSpPr>
        <p:spPr>
          <a:xfrm>
            <a:off x="-228600" y="1295400"/>
            <a:ext cx="9372600" cy="1447800"/>
          </a:xfrm>
        </p:spPr>
        <p:txBody>
          <a:bodyPr>
            <a:normAutofit/>
          </a:bodyPr>
          <a:lstStyle/>
          <a:p>
            <a:pPr algn="ctr"/>
            <a:r>
              <a:rPr lang="en-US" dirty="0" smtClean="0">
                <a:solidFill>
                  <a:schemeClr val="tx1"/>
                </a:solidFill>
              </a:rPr>
              <a:t>1521 – Diet of Worms - Luther is excommunicated &amp;  condemned as a heretic and outlaw.</a:t>
            </a:r>
          </a:p>
        </p:txBody>
      </p:sp>
      <p:sp>
        <p:nvSpPr>
          <p:cNvPr id="5" name="Rectangle 4"/>
          <p:cNvSpPr/>
          <p:nvPr/>
        </p:nvSpPr>
        <p:spPr>
          <a:xfrm>
            <a:off x="4618892" y="5867400"/>
            <a:ext cx="1524000" cy="230832"/>
          </a:xfrm>
          <a:prstGeom prst="rect">
            <a:avLst/>
          </a:prstGeom>
        </p:spPr>
        <p:txBody>
          <a:bodyPr wrap="square">
            <a:spAutoFit/>
          </a:bodyPr>
          <a:lstStyle/>
          <a:p>
            <a:r>
              <a:rPr lang="en-US" sz="900" dirty="0" smtClean="0">
                <a:solidFill>
                  <a:schemeClr val="bg1"/>
                </a:solidFill>
              </a:rPr>
              <a:t>Source: </a:t>
            </a:r>
            <a:r>
              <a:rPr lang="en-US" sz="900" dirty="0" err="1" smtClean="0">
                <a:solidFill>
                  <a:schemeClr val="bg1"/>
                </a:solidFill>
              </a:rPr>
              <a:t>Wikipedia.com</a:t>
            </a:r>
            <a:endParaRPr lang="en-US" sz="900" dirty="0">
              <a:solidFill>
                <a:schemeClr val="bg1"/>
              </a:solidFill>
            </a:endParaRPr>
          </a:p>
        </p:txBody>
      </p:sp>
      <p:sp>
        <p:nvSpPr>
          <p:cNvPr id="7" name="TextBox 6"/>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Life of Martin Luther</a:t>
            </a:r>
            <a:endParaRPr lang="en-US" dirty="0"/>
          </a:p>
        </p:txBody>
      </p:sp>
      <p:sp>
        <p:nvSpPr>
          <p:cNvPr id="3" name="Content Placeholder 2"/>
          <p:cNvSpPr>
            <a:spLocks noGrp="1"/>
          </p:cNvSpPr>
          <p:nvPr>
            <p:ph idx="1"/>
          </p:nvPr>
        </p:nvSpPr>
        <p:spPr>
          <a:xfrm>
            <a:off x="76200" y="1295400"/>
            <a:ext cx="8686800" cy="4922838"/>
          </a:xfrm>
        </p:spPr>
        <p:txBody>
          <a:bodyPr>
            <a:normAutofit/>
          </a:bodyPr>
          <a:lstStyle/>
          <a:p>
            <a:r>
              <a:rPr lang="en-US" dirty="0" smtClean="0">
                <a:solidFill>
                  <a:schemeClr val="tx1"/>
                </a:solidFill>
              </a:rPr>
              <a:t>Fredrick the Wise rescued Luther and protected him at Wartburg castle, where Luther began to translate the New Testament into German.</a:t>
            </a:r>
          </a:p>
        </p:txBody>
      </p:sp>
      <p:pic>
        <p:nvPicPr>
          <p:cNvPr id="4" name="Picture 3"/>
          <p:cNvPicPr>
            <a:picLocks noChangeAspect="1"/>
          </p:cNvPicPr>
          <p:nvPr/>
        </p:nvPicPr>
        <p:blipFill rotWithShape="1">
          <a:blip r:embed="rId2"/>
          <a:srcRect b="31733"/>
          <a:stretch/>
        </p:blipFill>
        <p:spPr>
          <a:xfrm>
            <a:off x="636111" y="2840238"/>
            <a:ext cx="7566978" cy="3790977"/>
          </a:xfrm>
          <a:prstGeom prst="rect">
            <a:avLst/>
          </a:prstGeom>
        </p:spPr>
      </p:pic>
      <p:sp>
        <p:nvSpPr>
          <p:cNvPr id="5" name="Rectangle 4"/>
          <p:cNvSpPr/>
          <p:nvPr/>
        </p:nvSpPr>
        <p:spPr>
          <a:xfrm>
            <a:off x="5943600" y="6309310"/>
            <a:ext cx="1524000" cy="230832"/>
          </a:xfrm>
          <a:prstGeom prst="rect">
            <a:avLst/>
          </a:prstGeom>
        </p:spPr>
        <p:txBody>
          <a:bodyPr wrap="square">
            <a:spAutoFit/>
          </a:bodyPr>
          <a:lstStyle/>
          <a:p>
            <a:r>
              <a:rPr lang="en-US" sz="900" dirty="0" smtClean="0">
                <a:solidFill>
                  <a:schemeClr val="bg1"/>
                </a:solidFill>
              </a:rPr>
              <a:t>Source: </a:t>
            </a:r>
            <a:r>
              <a:rPr lang="en-US" sz="900" dirty="0" err="1" smtClean="0">
                <a:solidFill>
                  <a:schemeClr val="bg1"/>
                </a:solidFill>
              </a:rPr>
              <a:t>Wikipedia.com</a:t>
            </a:r>
            <a:endParaRPr lang="en-US" sz="900" dirty="0">
              <a:solidFill>
                <a:schemeClr val="bg1"/>
              </a:solidFill>
            </a:endParaRPr>
          </a:p>
        </p:txBody>
      </p:sp>
      <p:pic>
        <p:nvPicPr>
          <p:cNvPr id="6" name="Picture 5"/>
          <p:cNvPicPr>
            <a:picLocks noChangeAspect="1"/>
          </p:cNvPicPr>
          <p:nvPr/>
        </p:nvPicPr>
        <p:blipFill>
          <a:blip r:embed="rId3"/>
          <a:stretch>
            <a:fillRect/>
          </a:stretch>
        </p:blipFill>
        <p:spPr>
          <a:xfrm>
            <a:off x="6046311" y="2800375"/>
            <a:ext cx="2945289" cy="4051763"/>
          </a:xfrm>
          <a:prstGeom prst="rect">
            <a:avLst/>
          </a:prstGeom>
          <a:effectLst>
            <a:glow>
              <a:srgbClr val="D49A57"/>
            </a:glow>
            <a:softEdge rad="1270000"/>
          </a:effectLst>
        </p:spPr>
      </p:pic>
      <p:sp>
        <p:nvSpPr>
          <p:cNvPr id="7" name="TextBox 6"/>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155731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298938" y="1330569"/>
            <a:ext cx="8686800" cy="4922838"/>
          </a:xfrm>
        </p:spPr>
        <p:txBody>
          <a:bodyPr>
            <a:normAutofit/>
          </a:bodyPr>
          <a:lstStyle/>
          <a:p>
            <a:r>
              <a:rPr lang="en-US" dirty="0" smtClean="0">
                <a:solidFill>
                  <a:schemeClr val="tx1"/>
                </a:solidFill>
              </a:rPr>
              <a:t>Between 1523 and 1529, Luther continued his writings, including </a:t>
            </a:r>
            <a:r>
              <a:rPr lang="en-US" i="1" dirty="0" smtClean="0">
                <a:solidFill>
                  <a:schemeClr val="tx1"/>
                </a:solidFill>
              </a:rPr>
              <a:t>Bondage of the Will</a:t>
            </a:r>
            <a:r>
              <a:rPr lang="en-US" dirty="0" smtClean="0">
                <a:solidFill>
                  <a:schemeClr val="tx1"/>
                </a:solidFill>
              </a:rPr>
              <a:t>, </a:t>
            </a:r>
            <a:r>
              <a:rPr lang="en-US" i="1" dirty="0" smtClean="0">
                <a:solidFill>
                  <a:schemeClr val="tx1"/>
                </a:solidFill>
              </a:rPr>
              <a:t>Large Catechism</a:t>
            </a:r>
            <a:r>
              <a:rPr lang="en-US" dirty="0" smtClean="0">
                <a:solidFill>
                  <a:schemeClr val="tx1"/>
                </a:solidFill>
              </a:rPr>
              <a:t> and </a:t>
            </a:r>
            <a:r>
              <a:rPr lang="en-US" i="1" dirty="0" smtClean="0">
                <a:solidFill>
                  <a:schemeClr val="tx1"/>
                </a:solidFill>
              </a:rPr>
              <a:t>Small Catechism </a:t>
            </a:r>
            <a:r>
              <a:rPr lang="en-US" dirty="0" smtClean="0">
                <a:solidFill>
                  <a:schemeClr val="tx1"/>
                </a:solidFill>
              </a:rPr>
              <a:t>and the hymn, </a:t>
            </a:r>
            <a:r>
              <a:rPr lang="en-US" i="1" dirty="0" smtClean="0">
                <a:solidFill>
                  <a:schemeClr val="tx1"/>
                </a:solidFill>
              </a:rPr>
              <a:t>A Mighty Fortress Is Our God</a:t>
            </a:r>
            <a:r>
              <a:rPr lang="en-US" dirty="0" smtClean="0">
                <a:solidFill>
                  <a:schemeClr val="tx1"/>
                </a:solidFill>
              </a:rPr>
              <a:t>.</a:t>
            </a:r>
          </a:p>
        </p:txBody>
      </p:sp>
      <p:pic>
        <p:nvPicPr>
          <p:cNvPr id="4" name="Picture 2" descr="http://www.musicofyesterday.com/sheetmusic/M/images/m0017.gif">
            <a:hlinkClick r:id="rId2"/>
          </p:cNvPr>
          <p:cNvPicPr>
            <a:picLocks noChangeAspect="1" noChangeArrowheads="1"/>
          </p:cNvPicPr>
          <p:nvPr/>
        </p:nvPicPr>
        <p:blipFill>
          <a:blip r:embed="rId3" cstate="print"/>
          <a:srcRect/>
          <a:stretch>
            <a:fillRect/>
          </a:stretch>
        </p:blipFill>
        <p:spPr bwMode="auto">
          <a:xfrm>
            <a:off x="1600200" y="3346784"/>
            <a:ext cx="5996684" cy="35112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Life of Martin Luther</a:t>
            </a:r>
            <a:endParaRPr lang="en-US" dirty="0"/>
          </a:p>
        </p:txBody>
      </p:sp>
      <p:sp>
        <p:nvSpPr>
          <p:cNvPr id="3" name="Content Placeholder 2"/>
          <p:cNvSpPr>
            <a:spLocks noGrp="1"/>
          </p:cNvSpPr>
          <p:nvPr>
            <p:ph idx="1"/>
          </p:nvPr>
        </p:nvSpPr>
        <p:spPr>
          <a:xfrm>
            <a:off x="304800" y="1295400"/>
            <a:ext cx="8686800" cy="4525963"/>
          </a:xfrm>
        </p:spPr>
        <p:txBody>
          <a:bodyPr/>
          <a:lstStyle/>
          <a:p>
            <a:r>
              <a:rPr lang="en-US" b="1" dirty="0" smtClean="0"/>
              <a:t>Born </a:t>
            </a:r>
            <a:r>
              <a:rPr lang="en-US" b="1" dirty="0" err="1" smtClean="0"/>
              <a:t>Eisleben</a:t>
            </a:r>
            <a:r>
              <a:rPr lang="en-US" b="1" dirty="0" smtClean="0"/>
              <a:t>, Germany - November </a:t>
            </a:r>
            <a:r>
              <a:rPr lang="en-US" b="1" dirty="0" smtClean="0"/>
              <a:t>10, </a:t>
            </a:r>
            <a:r>
              <a:rPr lang="en-US" b="1" dirty="0" smtClean="0"/>
              <a:t>1483</a:t>
            </a:r>
          </a:p>
          <a:p>
            <a:r>
              <a:rPr lang="en-US" b="1" dirty="0" smtClean="0"/>
              <a:t>Luther’s </a:t>
            </a:r>
            <a:r>
              <a:rPr lang="en-US" b="1" dirty="0" smtClean="0"/>
              <a:t>parents, Hans and Margaretha Luder moved to Mansfeld in 1484 where Hans worked in a copper mine, later owning it.</a:t>
            </a:r>
          </a:p>
        </p:txBody>
      </p:sp>
      <p:pic>
        <p:nvPicPr>
          <p:cNvPr id="15362" name="Picture 2" descr="http://www.turnvater-jahn.de/TOOLBAR/images/vaterluther-mediuminit_.jpg">
            <a:hlinkClick r:id="rId2"/>
          </p:cNvPr>
          <p:cNvPicPr>
            <a:picLocks noChangeAspect="1" noChangeArrowheads="1"/>
          </p:cNvPicPr>
          <p:nvPr/>
        </p:nvPicPr>
        <p:blipFill>
          <a:blip r:embed="rId3" cstate="print"/>
          <a:srcRect/>
          <a:stretch>
            <a:fillRect/>
          </a:stretch>
        </p:blipFill>
        <p:spPr bwMode="auto">
          <a:xfrm>
            <a:off x="5334000" y="3948077"/>
            <a:ext cx="1443127" cy="2300323"/>
          </a:xfrm>
          <a:prstGeom prst="rect">
            <a:avLst/>
          </a:prstGeom>
          <a:ln>
            <a:noFill/>
          </a:ln>
          <a:effectLst>
            <a:outerShdw blurRad="292100" dist="139700" dir="2700000" algn="tl" rotWithShape="0">
              <a:srgbClr val="333333">
                <a:alpha val="65000"/>
              </a:srgbClr>
            </a:outerShdw>
          </a:effectLst>
        </p:spPr>
      </p:pic>
      <p:pic>
        <p:nvPicPr>
          <p:cNvPr id="15364" name="Picture 4" descr="http://www.kindergottesdienst-baden.de/reformation/pers/M_Luther/img/3-Margarete-Luther.jpg">
            <a:hlinkClick r:id="rId4"/>
          </p:cNvPr>
          <p:cNvPicPr>
            <a:picLocks noChangeAspect="1" noChangeArrowheads="1"/>
          </p:cNvPicPr>
          <p:nvPr/>
        </p:nvPicPr>
        <p:blipFill>
          <a:blip r:embed="rId5" cstate="print"/>
          <a:srcRect/>
          <a:stretch>
            <a:fillRect/>
          </a:stretch>
        </p:blipFill>
        <p:spPr bwMode="auto">
          <a:xfrm>
            <a:off x="7238999" y="3962399"/>
            <a:ext cx="1622886" cy="2286000"/>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457200" y="3352800"/>
            <a:ext cx="3424342" cy="3381045"/>
            <a:chOff x="531168" y="3476955"/>
            <a:chExt cx="3424342" cy="3381045"/>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99" y="3476955"/>
              <a:ext cx="3269711" cy="3381045"/>
            </a:xfrm>
            <a:prstGeom prst="rect">
              <a:avLst/>
            </a:prstGeom>
          </p:spPr>
        </p:pic>
        <p:sp>
          <p:nvSpPr>
            <p:cNvPr id="5" name="TextBox 4"/>
            <p:cNvSpPr txBox="1"/>
            <p:nvPr/>
          </p:nvSpPr>
          <p:spPr>
            <a:xfrm rot="16200000">
              <a:off x="38885" y="5978683"/>
              <a:ext cx="1215397" cy="230832"/>
            </a:xfrm>
            <a:prstGeom prst="rect">
              <a:avLst/>
            </a:prstGeom>
            <a:noFill/>
          </p:spPr>
          <p:txBody>
            <a:bodyPr wrap="none" rtlCol="0">
              <a:spAutoFit/>
            </a:bodyPr>
            <a:lstStyle/>
            <a:p>
              <a:r>
                <a:rPr lang="en-US" sz="900" dirty="0" smtClean="0"/>
                <a:t>Source: Google Maps</a:t>
              </a:r>
              <a:endParaRPr lang="en-US" sz="900" dirty="0"/>
            </a:p>
          </p:txBody>
        </p:sp>
      </p:grpSp>
      <p:sp>
        <p:nvSpPr>
          <p:cNvPr id="9" name="TextBox 8"/>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74824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304800" y="1554162"/>
            <a:ext cx="4724400" cy="4922838"/>
          </a:xfrm>
        </p:spPr>
        <p:txBody>
          <a:bodyPr>
            <a:normAutofit/>
          </a:bodyPr>
          <a:lstStyle/>
          <a:p>
            <a:r>
              <a:rPr lang="en-US" dirty="0" smtClean="0">
                <a:solidFill>
                  <a:schemeClr val="tx1"/>
                </a:solidFill>
              </a:rPr>
              <a:t>In 1523, Luther helped eleven nuns escape a cloister by hiding them in empty herring barrels.</a:t>
            </a:r>
          </a:p>
          <a:p>
            <a:r>
              <a:rPr lang="en-US" dirty="0" smtClean="0">
                <a:solidFill>
                  <a:schemeClr val="tx1"/>
                </a:solidFill>
              </a:rPr>
              <a:t>In 1525 he married one of these nuns, Katherine von Bora.  They would have six children together.</a:t>
            </a:r>
          </a:p>
        </p:txBody>
      </p:sp>
      <p:sp>
        <p:nvSpPr>
          <p:cNvPr id="4" name="TextBox 3"/>
          <p:cNvSpPr txBox="1"/>
          <p:nvPr/>
        </p:nvSpPr>
        <p:spPr>
          <a:xfrm>
            <a:off x="5715000" y="5856982"/>
            <a:ext cx="2907399" cy="954107"/>
          </a:xfrm>
          <a:prstGeom prst="rect">
            <a:avLst/>
          </a:prstGeom>
          <a:noFill/>
        </p:spPr>
        <p:txBody>
          <a:bodyPr wrap="none" rtlCol="0">
            <a:spAutoFit/>
          </a:bodyPr>
          <a:lstStyle/>
          <a:p>
            <a:pPr algn="ctr"/>
            <a:r>
              <a:rPr lang="en-US" sz="2800" dirty="0" smtClean="0"/>
              <a:t>Katarina von Bora</a:t>
            </a:r>
          </a:p>
          <a:p>
            <a:pPr algn="ctr"/>
            <a:r>
              <a:rPr lang="en-US" sz="2800" dirty="0" smtClean="0"/>
              <a:t>(1499-1552)</a:t>
            </a:r>
            <a:endParaRPr lang="en-US" sz="2800" dirty="0"/>
          </a:p>
        </p:txBody>
      </p:sp>
      <p:pic>
        <p:nvPicPr>
          <p:cNvPr id="5" name="Picture 4"/>
          <p:cNvPicPr>
            <a:picLocks noChangeAspect="1"/>
          </p:cNvPicPr>
          <p:nvPr/>
        </p:nvPicPr>
        <p:blipFill>
          <a:blip r:embed="rId2"/>
          <a:stretch>
            <a:fillRect/>
          </a:stretch>
        </p:blipFill>
        <p:spPr>
          <a:xfrm>
            <a:off x="5549704" y="1318846"/>
            <a:ext cx="3060896" cy="4671693"/>
          </a:xfrm>
          <a:prstGeom prst="rect">
            <a:avLst/>
          </a:prstGeom>
        </p:spPr>
      </p:pic>
      <p:sp>
        <p:nvSpPr>
          <p:cNvPr id="6" name="Rectangle 5"/>
          <p:cNvSpPr/>
          <p:nvPr/>
        </p:nvSpPr>
        <p:spPr>
          <a:xfrm>
            <a:off x="7080152" y="5667181"/>
            <a:ext cx="1524000" cy="230832"/>
          </a:xfrm>
          <a:prstGeom prst="rect">
            <a:avLst/>
          </a:prstGeom>
        </p:spPr>
        <p:txBody>
          <a:bodyPr wrap="square">
            <a:spAutoFit/>
          </a:bodyPr>
          <a:lstStyle/>
          <a:p>
            <a:r>
              <a:rPr lang="en-US" sz="900" dirty="0" smtClean="0">
                <a:solidFill>
                  <a:schemeClr val="bg1"/>
                </a:solidFill>
              </a:rPr>
              <a:t>Source: </a:t>
            </a:r>
            <a:r>
              <a:rPr lang="en-US" sz="900" dirty="0" err="1" smtClean="0">
                <a:solidFill>
                  <a:schemeClr val="bg1"/>
                </a:solidFill>
              </a:rPr>
              <a:t>Wikipedia.com</a:t>
            </a:r>
            <a:endParaRPr lang="en-US" sz="900" dirty="0">
              <a:solidFill>
                <a:schemeClr val="bg1"/>
              </a:solidFill>
            </a:endParaRPr>
          </a:p>
        </p:txBody>
      </p:sp>
    </p:spTree>
    <p:extLst>
      <p:ext uri="{BB962C8B-B14F-4D97-AF65-F5344CB8AC3E}">
        <p14:creationId xmlns:p14="http://schemas.microsoft.com/office/powerpoint/2010/main" val="46344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1295400" y="1928863"/>
            <a:ext cx="2982689" cy="4008438"/>
          </a:xfrm>
        </p:spPr>
        <p:txBody>
          <a:bodyPr>
            <a:normAutofit/>
          </a:bodyPr>
          <a:lstStyle/>
          <a:p>
            <a:r>
              <a:rPr lang="en-US" sz="3600" dirty="0" smtClean="0">
                <a:solidFill>
                  <a:schemeClr val="tx1"/>
                </a:solidFill>
              </a:rPr>
              <a:t>In 1534, Luther published the entire Bible in German.  </a:t>
            </a:r>
          </a:p>
        </p:txBody>
      </p:sp>
      <p:pic>
        <p:nvPicPr>
          <p:cNvPr id="4" name="Picture 4" descr="http://upload.wikimedia.org/wikipedia/commons/thumb/0/03/Lutherbibel.jpg/200px-Lutherbibel.jpg">
            <a:hlinkClick r:id="rId2"/>
          </p:cNvPr>
          <p:cNvPicPr>
            <a:picLocks noChangeAspect="1" noChangeArrowheads="1"/>
          </p:cNvPicPr>
          <p:nvPr/>
        </p:nvPicPr>
        <p:blipFill>
          <a:blip r:embed="rId3" cstate="print"/>
          <a:srcRect/>
          <a:stretch>
            <a:fillRect/>
          </a:stretch>
        </p:blipFill>
        <p:spPr bwMode="auto">
          <a:xfrm>
            <a:off x="4906108" y="1928863"/>
            <a:ext cx="3809997" cy="2895600"/>
          </a:xfrm>
          <a:prstGeom prst="rect">
            <a:avLst/>
          </a:prstGeom>
          <a:noFill/>
        </p:spPr>
      </p:pic>
      <p:sp>
        <p:nvSpPr>
          <p:cNvPr id="5" name="Rectangle 4"/>
          <p:cNvSpPr/>
          <p:nvPr/>
        </p:nvSpPr>
        <p:spPr>
          <a:xfrm>
            <a:off x="5029200" y="4564323"/>
            <a:ext cx="2068286" cy="230832"/>
          </a:xfrm>
          <a:prstGeom prst="rect">
            <a:avLst/>
          </a:prstGeom>
        </p:spPr>
        <p:txBody>
          <a:bodyPr wrap="square">
            <a:spAutoFit/>
          </a:bodyPr>
          <a:lstStyle/>
          <a:p>
            <a:r>
              <a:rPr lang="en-US" sz="900" dirty="0" smtClean="0">
                <a:solidFill>
                  <a:schemeClr val="bg1"/>
                </a:solidFill>
              </a:rPr>
              <a:t>Source: </a:t>
            </a:r>
            <a:r>
              <a:rPr lang="en-US" sz="900" dirty="0" err="1" smtClean="0">
                <a:solidFill>
                  <a:schemeClr val="bg1"/>
                </a:solidFill>
              </a:rPr>
              <a:t>Wikipedia.com</a:t>
            </a:r>
            <a:endParaRPr lang="en-US" sz="900" dirty="0">
              <a:solidFill>
                <a:schemeClr val="bg1"/>
              </a:solidFill>
            </a:endParaRPr>
          </a:p>
        </p:txBody>
      </p:sp>
      <p:sp>
        <p:nvSpPr>
          <p:cNvPr id="6" name="TextBox 5"/>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192486" y="1828800"/>
            <a:ext cx="3799114" cy="4141034"/>
          </a:xfrm>
          <a:prstGeom prst="rect">
            <a:avLst/>
          </a:prstGeom>
        </p:spPr>
      </p:pic>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0" y="1219200"/>
            <a:ext cx="5192486" cy="5562600"/>
          </a:xfrm>
        </p:spPr>
        <p:txBody>
          <a:bodyPr>
            <a:noAutofit/>
          </a:bodyPr>
          <a:lstStyle/>
          <a:p>
            <a:r>
              <a:rPr lang="en-US" dirty="0" smtClean="0">
                <a:solidFill>
                  <a:schemeClr val="tx1"/>
                </a:solidFill>
              </a:rPr>
              <a:t>He continued writing, teaching and lecturing until he died on February 18, 1546.</a:t>
            </a:r>
            <a:endParaRPr lang="en-US" dirty="0">
              <a:solidFill>
                <a:schemeClr val="tx1"/>
              </a:solidFill>
            </a:endParaRPr>
          </a:p>
          <a:p>
            <a:r>
              <a:rPr lang="en-US" dirty="0">
                <a:solidFill>
                  <a:schemeClr val="tx1"/>
                </a:solidFill>
              </a:rPr>
              <a:t>Said, </a:t>
            </a:r>
            <a:r>
              <a:rPr lang="en-US" dirty="0" smtClean="0">
                <a:solidFill>
                  <a:schemeClr val="tx1"/>
                </a:solidFill>
              </a:rPr>
              <a:t>“</a:t>
            </a:r>
            <a:r>
              <a:rPr lang="en-US" altLang="en-US" dirty="0" smtClean="0">
                <a:solidFill>
                  <a:schemeClr val="tx1"/>
                </a:solidFill>
              </a:rPr>
              <a:t>When </a:t>
            </a:r>
            <a:r>
              <a:rPr lang="en-US" altLang="en-US" dirty="0">
                <a:solidFill>
                  <a:schemeClr val="tx1"/>
                </a:solidFill>
              </a:rPr>
              <a:t>I die, I’m going to come back as a ghost &amp; haunt the popes &amp; his bishops. They’ll have far more trouble with the dead Luther than they ever had with the live one.”</a:t>
            </a:r>
          </a:p>
        </p:txBody>
      </p:sp>
      <p:sp>
        <p:nvSpPr>
          <p:cNvPr id="5" name="Rectangle 4"/>
          <p:cNvSpPr/>
          <p:nvPr/>
        </p:nvSpPr>
        <p:spPr>
          <a:xfrm>
            <a:off x="6781800" y="5709694"/>
            <a:ext cx="2068286" cy="230832"/>
          </a:xfrm>
          <a:prstGeom prst="rect">
            <a:avLst/>
          </a:prstGeom>
        </p:spPr>
        <p:txBody>
          <a:bodyPr wrap="square">
            <a:spAutoFit/>
          </a:bodyPr>
          <a:lstStyle/>
          <a:p>
            <a:r>
              <a:rPr lang="en-US" sz="900" dirty="0" smtClean="0">
                <a:solidFill>
                  <a:schemeClr val="bg1"/>
                </a:solidFill>
              </a:rPr>
              <a:t>Source: </a:t>
            </a:r>
            <a:r>
              <a:rPr lang="en-US" sz="900" dirty="0" err="1" smtClean="0">
                <a:solidFill>
                  <a:schemeClr val="bg1"/>
                </a:solidFill>
              </a:rPr>
              <a:t>Wikipedia.com</a:t>
            </a:r>
            <a:endParaRPr lang="en-US" sz="900" dirty="0">
              <a:solidFill>
                <a:schemeClr val="bg1"/>
              </a:solidFill>
            </a:endParaRPr>
          </a:p>
        </p:txBody>
      </p:sp>
      <p:sp>
        <p:nvSpPr>
          <p:cNvPr id="7" name="TextBox 6"/>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91875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381000"/>
            <a:ext cx="8229600" cy="990600"/>
          </a:xfrm>
        </p:spPr>
        <p:txBody>
          <a:bodyPr/>
          <a:lstStyle/>
          <a:p>
            <a:r>
              <a:rPr lang="en-US" altLang="en-US" dirty="0">
                <a:solidFill>
                  <a:schemeClr val="tx1"/>
                </a:solidFill>
              </a:rPr>
              <a:t>Martin Luther’s Successor</a:t>
            </a:r>
          </a:p>
        </p:txBody>
      </p:sp>
      <p:sp>
        <p:nvSpPr>
          <p:cNvPr id="143363" name="Rectangle 3"/>
          <p:cNvSpPr>
            <a:spLocks noGrp="1" noChangeArrowheads="1"/>
          </p:cNvSpPr>
          <p:nvPr>
            <p:ph type="body" sz="half" idx="1"/>
          </p:nvPr>
        </p:nvSpPr>
        <p:spPr>
          <a:xfrm>
            <a:off x="76200" y="1260231"/>
            <a:ext cx="4495800" cy="5257800"/>
          </a:xfrm>
        </p:spPr>
        <p:txBody>
          <a:bodyPr>
            <a:noAutofit/>
          </a:bodyPr>
          <a:lstStyle/>
          <a:p>
            <a:pPr>
              <a:spcBef>
                <a:spcPct val="50000"/>
              </a:spcBef>
            </a:pPr>
            <a:r>
              <a:rPr lang="en-US" altLang="en-US" dirty="0">
                <a:solidFill>
                  <a:schemeClr val="tx1"/>
                </a:solidFill>
              </a:rPr>
              <a:t>Philip Melanchthon was named successor</a:t>
            </a:r>
          </a:p>
          <a:p>
            <a:pPr>
              <a:spcBef>
                <a:spcPct val="50000"/>
              </a:spcBef>
            </a:pPr>
            <a:r>
              <a:rPr lang="en-US" altLang="en-US" dirty="0">
                <a:solidFill>
                  <a:schemeClr val="tx1"/>
                </a:solidFill>
              </a:rPr>
              <a:t>Real name: </a:t>
            </a:r>
            <a:r>
              <a:rPr lang="en-US" altLang="en-US" dirty="0" err="1">
                <a:solidFill>
                  <a:schemeClr val="tx1"/>
                </a:solidFill>
              </a:rPr>
              <a:t>Schwarzerd</a:t>
            </a:r>
            <a:r>
              <a:rPr lang="en-US" altLang="en-US" dirty="0">
                <a:solidFill>
                  <a:schemeClr val="tx1"/>
                </a:solidFill>
              </a:rPr>
              <a:t>, “Black Earth”, Greek: </a:t>
            </a:r>
            <a:r>
              <a:rPr lang="en-US" altLang="en-US" dirty="0" smtClean="0">
                <a:solidFill>
                  <a:schemeClr val="tx1"/>
                </a:solidFill>
              </a:rPr>
              <a:t/>
            </a:r>
            <a:br>
              <a:rPr lang="en-US" altLang="en-US" dirty="0" smtClean="0">
                <a:solidFill>
                  <a:schemeClr val="tx1"/>
                </a:solidFill>
              </a:rPr>
            </a:br>
            <a:r>
              <a:rPr lang="en-US" altLang="en-US" i="1" dirty="0" err="1" smtClean="0">
                <a:solidFill>
                  <a:schemeClr val="tx1"/>
                </a:solidFill>
              </a:rPr>
              <a:t>melan</a:t>
            </a:r>
            <a:r>
              <a:rPr lang="en-US" altLang="en-US" i="1" dirty="0" smtClean="0">
                <a:solidFill>
                  <a:schemeClr val="tx1"/>
                </a:solidFill>
              </a:rPr>
              <a:t> </a:t>
            </a:r>
            <a:r>
              <a:rPr lang="en-US" altLang="en-US" i="1" dirty="0" err="1">
                <a:solidFill>
                  <a:schemeClr val="tx1"/>
                </a:solidFill>
              </a:rPr>
              <a:t>chthon</a:t>
            </a:r>
            <a:endParaRPr lang="en-US" altLang="en-US" i="1" dirty="0">
              <a:solidFill>
                <a:schemeClr val="tx1"/>
              </a:solidFill>
            </a:endParaRPr>
          </a:p>
          <a:p>
            <a:pPr>
              <a:spcBef>
                <a:spcPct val="50000"/>
              </a:spcBef>
            </a:pPr>
            <a:r>
              <a:rPr lang="en-US" altLang="en-US" dirty="0">
                <a:solidFill>
                  <a:schemeClr val="tx1"/>
                </a:solidFill>
              </a:rPr>
              <a:t>Attended </a:t>
            </a:r>
            <a:r>
              <a:rPr lang="en-US" altLang="en-US" dirty="0" err="1">
                <a:solidFill>
                  <a:schemeClr val="tx1"/>
                </a:solidFill>
              </a:rPr>
              <a:t>Marbourg</a:t>
            </a:r>
            <a:r>
              <a:rPr lang="en-US" altLang="en-US" dirty="0">
                <a:solidFill>
                  <a:schemeClr val="tx1"/>
                </a:solidFill>
              </a:rPr>
              <a:t> Colloquy; co-authored Augsburg Confession</a:t>
            </a:r>
          </a:p>
        </p:txBody>
      </p:sp>
      <p:sp>
        <p:nvSpPr>
          <p:cNvPr id="2" name="Content Placeholder 1"/>
          <p:cNvSpPr>
            <a:spLocks noGrp="1"/>
          </p:cNvSpPr>
          <p:nvPr>
            <p:ph sz="half" idx="2"/>
          </p:nvPr>
        </p:nvSpPr>
        <p:spPr/>
        <p:txBody>
          <a:bodyPr/>
          <a:lstStyle/>
          <a:p>
            <a:endParaRPr lang="en-US"/>
          </a:p>
        </p:txBody>
      </p:sp>
      <p:pic>
        <p:nvPicPr>
          <p:cNvPr id="4" name="Picture 3"/>
          <p:cNvPicPr>
            <a:picLocks noChangeAspect="1"/>
          </p:cNvPicPr>
          <p:nvPr/>
        </p:nvPicPr>
        <p:blipFill rotWithShape="1">
          <a:blip r:embed="rId3"/>
          <a:srcRect b="15350"/>
          <a:stretch/>
        </p:blipFill>
        <p:spPr>
          <a:xfrm>
            <a:off x="4683369" y="1295400"/>
            <a:ext cx="3903785" cy="5080711"/>
          </a:xfrm>
          <a:prstGeom prst="rect">
            <a:avLst/>
          </a:prstGeom>
        </p:spPr>
      </p:pic>
      <p:sp>
        <p:nvSpPr>
          <p:cNvPr id="5" name="Rectangle 4"/>
          <p:cNvSpPr/>
          <p:nvPr/>
        </p:nvSpPr>
        <p:spPr>
          <a:xfrm>
            <a:off x="4572000" y="6333365"/>
            <a:ext cx="4572000" cy="369332"/>
          </a:xfrm>
          <a:prstGeom prst="rect">
            <a:avLst/>
          </a:prstGeom>
        </p:spPr>
        <p:txBody>
          <a:bodyPr>
            <a:spAutoFit/>
          </a:bodyPr>
          <a:lstStyle/>
          <a:p>
            <a:r>
              <a:rPr lang="en-US" sz="900" dirty="0" smtClean="0"/>
              <a:t>Source: By </a:t>
            </a:r>
            <a:r>
              <a:rPr lang="en-US" sz="900" dirty="0"/>
              <a:t>Lucas Cranach the Elder - Staatliche </a:t>
            </a:r>
            <a:r>
              <a:rPr lang="en-US" sz="900" dirty="0" err="1"/>
              <a:t>Kunsthalle</a:t>
            </a:r>
            <a:r>
              <a:rPr lang="en-US" sz="900" dirty="0"/>
              <a:t> Karlsruhe, Public Domain, https://</a:t>
            </a:r>
            <a:r>
              <a:rPr lang="en-US" sz="900" dirty="0" err="1"/>
              <a:t>commons.wikimedia.org</a:t>
            </a:r>
            <a:r>
              <a:rPr lang="en-US" sz="900" dirty="0"/>
              <a:t>/w/</a:t>
            </a:r>
            <a:r>
              <a:rPr lang="en-US" sz="900" dirty="0" err="1"/>
              <a:t>index.php?curid</a:t>
            </a:r>
            <a:r>
              <a:rPr lang="en-US" sz="900" dirty="0"/>
              <a:t>=465247</a:t>
            </a:r>
          </a:p>
        </p:txBody>
      </p:sp>
      <p:sp>
        <p:nvSpPr>
          <p:cNvPr id="6" name="TextBox 5"/>
          <p:cNvSpPr txBox="1"/>
          <p:nvPr/>
        </p:nvSpPr>
        <p:spPr>
          <a:xfrm>
            <a:off x="6172200" y="5940796"/>
            <a:ext cx="2060179" cy="369332"/>
          </a:xfrm>
          <a:prstGeom prst="rect">
            <a:avLst/>
          </a:prstGeom>
          <a:noFill/>
        </p:spPr>
        <p:txBody>
          <a:bodyPr wrap="none" rtlCol="0">
            <a:spAutoFit/>
          </a:bodyPr>
          <a:lstStyle/>
          <a:p>
            <a:r>
              <a:rPr lang="en-US" smtClean="0">
                <a:solidFill>
                  <a:schemeClr val="bg1"/>
                </a:solidFill>
              </a:rPr>
              <a:t>Philip Melanchthon</a:t>
            </a:r>
            <a:endParaRPr lang="en-US" dirty="0">
              <a:solidFill>
                <a:schemeClr val="bg1"/>
              </a:solidFill>
            </a:endParaRPr>
          </a:p>
        </p:txBody>
      </p:sp>
      <p:sp>
        <p:nvSpPr>
          <p:cNvPr id="8" name="TextBox 7"/>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57741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fade">
                                      <p:cBhvr>
                                        <p:cTn id="7" dur="500"/>
                                        <p:tgtEl>
                                          <p:spTgt spid="14336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3363">
                                            <p:txEl>
                                              <p:pRg st="1" end="1"/>
                                            </p:txEl>
                                          </p:spTgt>
                                        </p:tgtEl>
                                        <p:attrNameLst>
                                          <p:attrName>style.visibility</p:attrName>
                                        </p:attrNameLst>
                                      </p:cBhvr>
                                      <p:to>
                                        <p:strVal val="visible"/>
                                      </p:to>
                                    </p:set>
                                    <p:animEffect transition="in" filter="fade">
                                      <p:cBhvr>
                                        <p:cTn id="11" dur="500"/>
                                        <p:tgtEl>
                                          <p:spTgt spid="14336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3363">
                                            <p:txEl>
                                              <p:pRg st="2" end="2"/>
                                            </p:txEl>
                                          </p:spTgt>
                                        </p:tgtEl>
                                        <p:attrNameLst>
                                          <p:attrName>style.visibility</p:attrName>
                                        </p:attrNameLst>
                                      </p:cBhvr>
                                      <p:to>
                                        <p:strVal val="visible"/>
                                      </p:to>
                                    </p:set>
                                    <p:animEffect transition="in" filter="fade">
                                      <p:cBhvr>
                                        <p:cTn id="15" dur="500"/>
                                        <p:tgtEl>
                                          <p:spTgt spid="143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304800"/>
            <a:ext cx="8229600" cy="1219200"/>
          </a:xfrm>
        </p:spPr>
        <p:txBody>
          <a:bodyPr/>
          <a:lstStyle/>
          <a:p>
            <a:r>
              <a:rPr lang="en-US" altLang="en-US" dirty="0">
                <a:solidFill>
                  <a:schemeClr val="tx1"/>
                </a:solidFill>
              </a:rPr>
              <a:t>Martin Luther’s Legacy</a:t>
            </a:r>
          </a:p>
        </p:txBody>
      </p:sp>
      <p:sp>
        <p:nvSpPr>
          <p:cNvPr id="111619" name="Rectangle 3"/>
          <p:cNvSpPr>
            <a:spLocks noGrp="1" noChangeArrowheads="1"/>
          </p:cNvSpPr>
          <p:nvPr>
            <p:ph type="body" idx="1"/>
          </p:nvPr>
        </p:nvSpPr>
        <p:spPr>
          <a:xfrm>
            <a:off x="304800" y="1447800"/>
            <a:ext cx="8229600" cy="4876800"/>
          </a:xfrm>
        </p:spPr>
        <p:txBody>
          <a:bodyPr>
            <a:normAutofit lnSpcReduction="10000"/>
          </a:bodyPr>
          <a:lstStyle/>
          <a:p>
            <a:pPr>
              <a:spcBef>
                <a:spcPct val="50000"/>
              </a:spcBef>
            </a:pPr>
            <a:r>
              <a:rPr lang="en-US" altLang="en-US" dirty="0">
                <a:solidFill>
                  <a:schemeClr val="tx1"/>
                </a:solidFill>
              </a:rPr>
              <a:t>Salvation: justification by grace through faith</a:t>
            </a:r>
          </a:p>
          <a:p>
            <a:pPr>
              <a:spcBef>
                <a:spcPct val="50000"/>
              </a:spcBef>
            </a:pPr>
            <a:r>
              <a:rPr lang="en-US" altLang="en-US" dirty="0">
                <a:solidFill>
                  <a:schemeClr val="tx1"/>
                </a:solidFill>
              </a:rPr>
              <a:t>Lord’s Supper: consubstantiation – Christ’s presence with the elements</a:t>
            </a:r>
          </a:p>
          <a:p>
            <a:pPr>
              <a:spcBef>
                <a:spcPct val="50000"/>
              </a:spcBef>
            </a:pPr>
            <a:r>
              <a:rPr lang="en-US" altLang="en-US" dirty="0" smtClean="0">
                <a:solidFill>
                  <a:schemeClr val="tx1"/>
                </a:solidFill>
              </a:rPr>
              <a:t>Priesthood </a:t>
            </a:r>
            <a:r>
              <a:rPr lang="en-US" altLang="en-US" dirty="0">
                <a:solidFill>
                  <a:schemeClr val="tx1"/>
                </a:solidFill>
              </a:rPr>
              <a:t>of the believer</a:t>
            </a:r>
          </a:p>
          <a:p>
            <a:pPr>
              <a:spcBef>
                <a:spcPct val="50000"/>
              </a:spcBef>
            </a:pPr>
            <a:r>
              <a:rPr lang="en-US" altLang="en-US" dirty="0">
                <a:solidFill>
                  <a:schemeClr val="tx1"/>
                </a:solidFill>
              </a:rPr>
              <a:t>Union of church &amp; state – </a:t>
            </a:r>
            <a:br>
              <a:rPr lang="en-US" altLang="en-US" dirty="0">
                <a:solidFill>
                  <a:schemeClr val="tx1"/>
                </a:solidFill>
              </a:rPr>
            </a:br>
            <a:r>
              <a:rPr lang="en-US" altLang="en-US" dirty="0">
                <a:solidFill>
                  <a:schemeClr val="tx1"/>
                </a:solidFill>
              </a:rPr>
              <a:t>to retain support of </a:t>
            </a:r>
            <a:br>
              <a:rPr lang="en-US" altLang="en-US" dirty="0">
                <a:solidFill>
                  <a:schemeClr val="tx1"/>
                </a:solidFill>
              </a:rPr>
            </a:br>
            <a:r>
              <a:rPr lang="en-US" altLang="en-US" dirty="0">
                <a:solidFill>
                  <a:schemeClr val="tx1"/>
                </a:solidFill>
              </a:rPr>
              <a:t>German princes</a:t>
            </a:r>
          </a:p>
          <a:p>
            <a:pPr>
              <a:spcBef>
                <a:spcPct val="50000"/>
              </a:spcBef>
            </a:pPr>
            <a:r>
              <a:rPr lang="en-US" altLang="en-US" dirty="0" smtClean="0">
                <a:solidFill>
                  <a:schemeClr val="tx1"/>
                </a:solidFill>
              </a:rPr>
              <a:t>“Father Of The Reformation”</a:t>
            </a:r>
            <a:endParaRPr lang="en-US" altLang="en-US" dirty="0">
              <a:solidFill>
                <a:schemeClr val="tx1"/>
              </a:solidFill>
            </a:endParaRPr>
          </a:p>
        </p:txBody>
      </p:sp>
      <p:pic>
        <p:nvPicPr>
          <p:cNvPr id="111622" name="Picture 6" descr="martin luther 2 fra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700" y="2819400"/>
            <a:ext cx="29591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12811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fade">
                                      <p:cBhvr>
                                        <p:cTn id="7" dur="500"/>
                                        <p:tgtEl>
                                          <p:spTgt spid="1116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619">
                                            <p:txEl>
                                              <p:pRg st="1" end="1"/>
                                            </p:txEl>
                                          </p:spTgt>
                                        </p:tgtEl>
                                        <p:attrNameLst>
                                          <p:attrName>style.visibility</p:attrName>
                                        </p:attrNameLst>
                                      </p:cBhvr>
                                      <p:to>
                                        <p:strVal val="visible"/>
                                      </p:to>
                                    </p:set>
                                    <p:animEffect transition="in" filter="fade">
                                      <p:cBhvr>
                                        <p:cTn id="11" dur="500"/>
                                        <p:tgtEl>
                                          <p:spTgt spid="11161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1619">
                                            <p:txEl>
                                              <p:pRg st="2" end="2"/>
                                            </p:txEl>
                                          </p:spTgt>
                                        </p:tgtEl>
                                        <p:attrNameLst>
                                          <p:attrName>style.visibility</p:attrName>
                                        </p:attrNameLst>
                                      </p:cBhvr>
                                      <p:to>
                                        <p:strVal val="visible"/>
                                      </p:to>
                                    </p:set>
                                    <p:animEffect transition="in" filter="fade">
                                      <p:cBhvr>
                                        <p:cTn id="15" dur="500"/>
                                        <p:tgtEl>
                                          <p:spTgt spid="11161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1619">
                                            <p:txEl>
                                              <p:pRg st="3" end="3"/>
                                            </p:txEl>
                                          </p:spTgt>
                                        </p:tgtEl>
                                        <p:attrNameLst>
                                          <p:attrName>style.visibility</p:attrName>
                                        </p:attrNameLst>
                                      </p:cBhvr>
                                      <p:to>
                                        <p:strVal val="visible"/>
                                      </p:to>
                                    </p:set>
                                    <p:animEffect transition="in" filter="fade">
                                      <p:cBhvr>
                                        <p:cTn id="19" dur="500"/>
                                        <p:tgtEl>
                                          <p:spTgt spid="11161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1619">
                                            <p:txEl>
                                              <p:pRg st="4" end="4"/>
                                            </p:txEl>
                                          </p:spTgt>
                                        </p:tgtEl>
                                        <p:attrNameLst>
                                          <p:attrName>style.visibility</p:attrName>
                                        </p:attrNameLst>
                                      </p:cBhvr>
                                      <p:to>
                                        <p:strVal val="visible"/>
                                      </p:to>
                                    </p:set>
                                    <p:animEffect transition="in" filter="fade">
                                      <p:cBhvr>
                                        <p:cTn id="23" dur="500"/>
                                        <p:tgtEl>
                                          <p:spTgt spid="1116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304800"/>
            <a:ext cx="8229600" cy="1143000"/>
          </a:xfrm>
        </p:spPr>
        <p:txBody>
          <a:bodyPr/>
          <a:lstStyle/>
          <a:p>
            <a:r>
              <a:rPr lang="en-US" altLang="en-US" dirty="0"/>
              <a:t>Martin Luther’s Legacy</a:t>
            </a:r>
          </a:p>
        </p:txBody>
      </p:sp>
      <p:sp>
        <p:nvSpPr>
          <p:cNvPr id="112643" name="Rectangle 3"/>
          <p:cNvSpPr>
            <a:spLocks noGrp="1" noChangeArrowheads="1"/>
          </p:cNvSpPr>
          <p:nvPr>
            <p:ph type="body" sz="half" idx="1"/>
          </p:nvPr>
        </p:nvSpPr>
        <p:spPr>
          <a:xfrm>
            <a:off x="4191000" y="1828800"/>
            <a:ext cx="4800600" cy="4038600"/>
          </a:xfrm>
        </p:spPr>
        <p:txBody>
          <a:bodyPr>
            <a:noAutofit/>
          </a:bodyPr>
          <a:lstStyle/>
          <a:p>
            <a:pPr>
              <a:spcBef>
                <a:spcPct val="50000"/>
              </a:spcBef>
              <a:buFont typeface="Wingdings" charset="2"/>
              <a:buNone/>
            </a:pPr>
            <a:r>
              <a:rPr lang="en-US" altLang="en-US" dirty="0">
                <a:solidFill>
                  <a:schemeClr val="tx1"/>
                </a:solidFill>
              </a:rPr>
              <a:t>Principles of Reformation</a:t>
            </a:r>
          </a:p>
          <a:p>
            <a:pPr>
              <a:spcBef>
                <a:spcPct val="50000"/>
              </a:spcBef>
            </a:pPr>
            <a:r>
              <a:rPr lang="en-US" altLang="en-US" i="1" dirty="0">
                <a:solidFill>
                  <a:schemeClr val="tx1"/>
                </a:solidFill>
              </a:rPr>
              <a:t>Sola Scriptura</a:t>
            </a:r>
          </a:p>
          <a:p>
            <a:pPr>
              <a:spcBef>
                <a:spcPct val="50000"/>
              </a:spcBef>
            </a:pPr>
            <a:r>
              <a:rPr lang="en-US" altLang="en-US" i="1" dirty="0">
                <a:solidFill>
                  <a:schemeClr val="tx1"/>
                </a:solidFill>
              </a:rPr>
              <a:t>Sola Fide</a:t>
            </a:r>
          </a:p>
          <a:p>
            <a:pPr>
              <a:spcBef>
                <a:spcPct val="50000"/>
              </a:spcBef>
            </a:pPr>
            <a:r>
              <a:rPr lang="en-US" altLang="en-US" i="1" dirty="0">
                <a:solidFill>
                  <a:schemeClr val="tx1"/>
                </a:solidFill>
              </a:rPr>
              <a:t>Sola Gratia</a:t>
            </a:r>
          </a:p>
          <a:p>
            <a:pPr>
              <a:spcBef>
                <a:spcPct val="50000"/>
              </a:spcBef>
            </a:pPr>
            <a:r>
              <a:rPr lang="en-US" altLang="en-US" i="1" dirty="0">
                <a:solidFill>
                  <a:schemeClr val="tx1"/>
                </a:solidFill>
              </a:rPr>
              <a:t>Sola </a:t>
            </a:r>
            <a:r>
              <a:rPr lang="en-US" altLang="en-US" i="1" dirty="0" err="1">
                <a:solidFill>
                  <a:schemeClr val="tx1"/>
                </a:solidFill>
              </a:rPr>
              <a:t>Christus</a:t>
            </a:r>
            <a:endParaRPr lang="en-US" altLang="en-US" i="1" dirty="0">
              <a:solidFill>
                <a:schemeClr val="tx1"/>
              </a:solidFill>
            </a:endParaRPr>
          </a:p>
        </p:txBody>
      </p:sp>
      <p:pic>
        <p:nvPicPr>
          <p:cNvPr id="112654" name="Picture 14" descr="martin luther 3 fra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1600200"/>
            <a:ext cx="3565525"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137978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Life of Martin Luther</a:t>
            </a:r>
            <a:endParaRPr lang="en-US" dirty="0"/>
          </a:p>
        </p:txBody>
      </p:sp>
      <p:sp>
        <p:nvSpPr>
          <p:cNvPr id="3" name="Content Placeholder 2"/>
          <p:cNvSpPr>
            <a:spLocks noGrp="1"/>
          </p:cNvSpPr>
          <p:nvPr>
            <p:ph idx="1"/>
          </p:nvPr>
        </p:nvSpPr>
        <p:spPr>
          <a:xfrm>
            <a:off x="76200" y="1554162"/>
            <a:ext cx="8686800" cy="4525963"/>
          </a:xfrm>
        </p:spPr>
        <p:txBody>
          <a:bodyPr>
            <a:normAutofit/>
          </a:bodyPr>
          <a:lstStyle/>
          <a:p>
            <a:r>
              <a:rPr lang="en-US" dirty="0" smtClean="0">
                <a:solidFill>
                  <a:schemeClr val="tx1"/>
                </a:solidFill>
              </a:rPr>
              <a:t>From 1492 to 1505 Luther University of Erfurt, Germany to study law. Acquired BA &amp; MA.</a:t>
            </a:r>
          </a:p>
          <a:p>
            <a:r>
              <a:rPr lang="en-US" dirty="0" smtClean="0">
                <a:solidFill>
                  <a:schemeClr val="tx1"/>
                </a:solidFill>
              </a:rPr>
              <a:t>On July 2, 1505, at age 21, during</a:t>
            </a:r>
            <a:br>
              <a:rPr lang="en-US" dirty="0" smtClean="0">
                <a:solidFill>
                  <a:schemeClr val="tx1"/>
                </a:solidFill>
              </a:rPr>
            </a:br>
            <a:r>
              <a:rPr lang="en-US" dirty="0" smtClean="0">
                <a:solidFill>
                  <a:schemeClr val="tx1"/>
                </a:solidFill>
              </a:rPr>
              <a:t>a thunderstorm, Luther</a:t>
            </a:r>
            <a:br>
              <a:rPr lang="en-US" dirty="0" smtClean="0">
                <a:solidFill>
                  <a:schemeClr val="tx1"/>
                </a:solidFill>
              </a:rPr>
            </a:br>
            <a:r>
              <a:rPr lang="en-US" dirty="0" smtClean="0">
                <a:solidFill>
                  <a:schemeClr val="tx1"/>
                </a:solidFill>
              </a:rPr>
              <a:t>cried: “Help me St. </a:t>
            </a:r>
            <a:r>
              <a:rPr lang="en-US" dirty="0" smtClean="0">
                <a:solidFill>
                  <a:schemeClr val="tx1"/>
                </a:solidFill>
              </a:rPr>
              <a:t>Anne, </a:t>
            </a:r>
            <a:r>
              <a:rPr lang="en-US" dirty="0" smtClean="0">
                <a:solidFill>
                  <a:schemeClr val="tx1"/>
                </a:solidFill>
              </a:rPr>
              <a:t>I will </a:t>
            </a:r>
            <a:br>
              <a:rPr lang="en-US" dirty="0" smtClean="0">
                <a:solidFill>
                  <a:schemeClr val="tx1"/>
                </a:solidFill>
              </a:rPr>
            </a:br>
            <a:r>
              <a:rPr lang="en-US" dirty="0" smtClean="0">
                <a:solidFill>
                  <a:schemeClr val="tx1"/>
                </a:solidFill>
              </a:rPr>
              <a:t>become a monk!”</a:t>
            </a:r>
            <a:endParaRPr lang="en-US" dirty="0">
              <a:solidFill>
                <a:schemeClr val="tx1"/>
              </a:solidFill>
            </a:endParaRPr>
          </a:p>
          <a:p>
            <a:r>
              <a:rPr lang="en-US" dirty="0" smtClean="0">
                <a:solidFill>
                  <a:schemeClr val="tx1"/>
                </a:solidFill>
              </a:rPr>
              <a:t>Within a month, enters the </a:t>
            </a:r>
            <a:br>
              <a:rPr lang="en-US" dirty="0" smtClean="0">
                <a:solidFill>
                  <a:schemeClr val="tx1"/>
                </a:solidFill>
              </a:rPr>
            </a:br>
            <a:r>
              <a:rPr lang="en-US" dirty="0" smtClean="0">
                <a:solidFill>
                  <a:schemeClr val="tx1"/>
                </a:solidFill>
              </a:rPr>
              <a:t>Order of Augustinian Monks.</a:t>
            </a:r>
          </a:p>
        </p:txBody>
      </p:sp>
      <p:pic>
        <p:nvPicPr>
          <p:cNvPr id="5" name="Picture 4"/>
          <p:cNvPicPr>
            <a:picLocks noChangeAspect="1"/>
          </p:cNvPicPr>
          <p:nvPr/>
        </p:nvPicPr>
        <p:blipFill rotWithShape="1">
          <a:blip r:embed="rId2">
            <a:duotone>
              <a:schemeClr val="accent6">
                <a:shade val="45000"/>
                <a:satMod val="135000"/>
              </a:schemeClr>
              <a:prstClr val="white"/>
            </a:duotone>
          </a:blip>
          <a:srcRect l="21052" r="22807"/>
          <a:stretch/>
        </p:blipFill>
        <p:spPr>
          <a:xfrm>
            <a:off x="5638800" y="3189049"/>
            <a:ext cx="2438400" cy="2891076"/>
          </a:xfrm>
          <a:prstGeom prst="rect">
            <a:avLst/>
          </a:prstGeom>
        </p:spPr>
      </p:pic>
      <p:sp>
        <p:nvSpPr>
          <p:cNvPr id="6" name="TextBox 5"/>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457200"/>
            <a:ext cx="8229600" cy="838200"/>
          </a:xfrm>
        </p:spPr>
        <p:txBody>
          <a:bodyPr/>
          <a:lstStyle/>
          <a:p>
            <a:r>
              <a:rPr lang="en-US" altLang="en-US" dirty="0" smtClean="0">
                <a:solidFill>
                  <a:schemeClr val="tx1"/>
                </a:solidFill>
                <a:latin typeface="Franklin Gothic Medium" charset="0"/>
                <a:ea typeface="Franklin Gothic Medium" charset="0"/>
                <a:cs typeface="Franklin Gothic Medium" charset="0"/>
              </a:rPr>
              <a:t>The Life of Martin </a:t>
            </a:r>
            <a:r>
              <a:rPr lang="en-US" altLang="en-US" dirty="0" err="1" smtClean="0">
                <a:solidFill>
                  <a:schemeClr val="tx1"/>
                </a:solidFill>
                <a:latin typeface="Franklin Gothic Medium" charset="0"/>
                <a:ea typeface="Franklin Gothic Medium" charset="0"/>
                <a:cs typeface="Franklin Gothic Medium" charset="0"/>
              </a:rPr>
              <a:t>LuThER</a:t>
            </a:r>
            <a:endParaRPr lang="en-US" altLang="en-US" dirty="0">
              <a:solidFill>
                <a:schemeClr val="tx1"/>
              </a:solidFill>
              <a:latin typeface="Franklin Gothic Medium" charset="0"/>
              <a:ea typeface="Franklin Gothic Medium" charset="0"/>
              <a:cs typeface="Franklin Gothic Medium" charset="0"/>
            </a:endParaRPr>
          </a:p>
        </p:txBody>
      </p:sp>
      <p:sp>
        <p:nvSpPr>
          <p:cNvPr id="104451" name="Rectangle 3"/>
          <p:cNvSpPr>
            <a:spLocks noGrp="1" noChangeArrowheads="1"/>
          </p:cNvSpPr>
          <p:nvPr>
            <p:ph type="body" idx="1"/>
          </p:nvPr>
        </p:nvSpPr>
        <p:spPr>
          <a:xfrm>
            <a:off x="3505200" y="1219200"/>
            <a:ext cx="5638800" cy="5638800"/>
          </a:xfrm>
        </p:spPr>
        <p:txBody>
          <a:bodyPr>
            <a:noAutofit/>
          </a:bodyPr>
          <a:lstStyle/>
          <a:p>
            <a:pPr>
              <a:spcBef>
                <a:spcPct val="50000"/>
              </a:spcBef>
            </a:pPr>
            <a:r>
              <a:rPr lang="en-US" altLang="en-US" sz="3600" dirty="0">
                <a:solidFill>
                  <a:schemeClr val="tx1"/>
                </a:solidFill>
              </a:rPr>
              <a:t>Tormented by sensitivity </a:t>
            </a:r>
            <a:br>
              <a:rPr lang="en-US" altLang="en-US" sz="3600" dirty="0">
                <a:solidFill>
                  <a:schemeClr val="tx1"/>
                </a:solidFill>
              </a:rPr>
            </a:br>
            <a:r>
              <a:rPr lang="en-US" altLang="en-US" sz="3600" dirty="0">
                <a:solidFill>
                  <a:schemeClr val="tx1"/>
                </a:solidFill>
              </a:rPr>
              <a:t> to sin </a:t>
            </a:r>
            <a:r>
              <a:rPr lang="en-US" altLang="en-US" sz="3600" dirty="0" smtClean="0">
                <a:solidFill>
                  <a:schemeClr val="tx1"/>
                </a:solidFill>
              </a:rPr>
              <a:t>nature</a:t>
            </a:r>
          </a:p>
          <a:p>
            <a:pPr>
              <a:spcBef>
                <a:spcPct val="50000"/>
              </a:spcBef>
            </a:pPr>
            <a:r>
              <a:rPr lang="en-US" altLang="en-US" sz="3200" dirty="0" smtClean="0">
                <a:solidFill>
                  <a:schemeClr val="tx1"/>
                </a:solidFill>
              </a:rPr>
              <a:t>Extreme </a:t>
            </a:r>
            <a:r>
              <a:rPr lang="en-US" altLang="en-US" sz="3200" dirty="0">
                <a:solidFill>
                  <a:schemeClr val="tx1"/>
                </a:solidFill>
              </a:rPr>
              <a:t>asceticism: prayer, </a:t>
            </a:r>
            <a:br>
              <a:rPr lang="en-US" altLang="en-US" sz="3200" dirty="0">
                <a:solidFill>
                  <a:schemeClr val="tx1"/>
                </a:solidFill>
              </a:rPr>
            </a:br>
            <a:r>
              <a:rPr lang="en-US" altLang="en-US" sz="3200" dirty="0">
                <a:solidFill>
                  <a:schemeClr val="tx1"/>
                </a:solidFill>
              </a:rPr>
              <a:t>fasts, sleep deprivation, </a:t>
            </a:r>
            <a:br>
              <a:rPr lang="en-US" altLang="en-US" sz="3200" dirty="0">
                <a:solidFill>
                  <a:schemeClr val="tx1"/>
                </a:solidFill>
              </a:rPr>
            </a:br>
            <a:r>
              <a:rPr lang="en-US" altLang="en-US" sz="3200" dirty="0">
                <a:solidFill>
                  <a:schemeClr val="tx1"/>
                </a:solidFill>
              </a:rPr>
              <a:t>cold, whipping </a:t>
            </a:r>
            <a:r>
              <a:rPr lang="en-US" altLang="en-US" sz="3200" dirty="0" smtClean="0">
                <a:solidFill>
                  <a:schemeClr val="tx1"/>
                </a:solidFill>
              </a:rPr>
              <a:t>himself</a:t>
            </a:r>
          </a:p>
          <a:p>
            <a:pPr>
              <a:spcBef>
                <a:spcPct val="50000"/>
              </a:spcBef>
            </a:pPr>
            <a:r>
              <a:rPr lang="en-US" altLang="en-US" sz="3200" dirty="0" smtClean="0">
                <a:solidFill>
                  <a:schemeClr val="tx1"/>
                </a:solidFill>
              </a:rPr>
              <a:t>Constantly </a:t>
            </a:r>
            <a:r>
              <a:rPr lang="en-US" altLang="en-US" sz="3200" dirty="0">
                <a:solidFill>
                  <a:schemeClr val="tx1"/>
                </a:solidFill>
              </a:rPr>
              <a:t>in </a:t>
            </a:r>
            <a:r>
              <a:rPr lang="en-US" altLang="en-US" sz="3200" dirty="0" smtClean="0">
                <a:solidFill>
                  <a:schemeClr val="tx1"/>
                </a:solidFill>
              </a:rPr>
              <a:t>confession</a:t>
            </a:r>
          </a:p>
          <a:p>
            <a:pPr>
              <a:spcBef>
                <a:spcPct val="50000"/>
              </a:spcBef>
            </a:pPr>
            <a:r>
              <a:rPr lang="en-US" altLang="en-US" sz="3200" dirty="0" smtClean="0">
                <a:solidFill>
                  <a:schemeClr val="tx1"/>
                </a:solidFill>
              </a:rPr>
              <a:t>Luther</a:t>
            </a:r>
            <a:r>
              <a:rPr lang="en-US" altLang="en-US" sz="3200" dirty="0">
                <a:solidFill>
                  <a:schemeClr val="tx1"/>
                </a:solidFill>
              </a:rPr>
              <a:t>: “</a:t>
            </a:r>
            <a:r>
              <a:rPr lang="en-US" altLang="en-US" sz="3200" i="1" dirty="0">
                <a:solidFill>
                  <a:schemeClr val="tx1"/>
                </a:solidFill>
              </a:rPr>
              <a:t>If ever a monk got to heaven by his </a:t>
            </a:r>
            <a:r>
              <a:rPr lang="en-US" altLang="en-US" sz="3200" i="1" dirty="0" err="1">
                <a:solidFill>
                  <a:schemeClr val="tx1"/>
                </a:solidFill>
              </a:rPr>
              <a:t>monkery</a:t>
            </a:r>
            <a:r>
              <a:rPr lang="en-US" altLang="en-US" sz="3200" i="1" dirty="0">
                <a:solidFill>
                  <a:schemeClr val="tx1"/>
                </a:solidFill>
              </a:rPr>
              <a:t>, I was that monk!</a:t>
            </a:r>
            <a:r>
              <a:rPr lang="en-US" altLang="en-US" sz="3200" dirty="0">
                <a:solidFill>
                  <a:schemeClr val="tx1"/>
                </a:solidFill>
              </a:rPr>
              <a:t>”</a:t>
            </a:r>
          </a:p>
        </p:txBody>
      </p:sp>
      <p:pic>
        <p:nvPicPr>
          <p:cNvPr id="104454" name="Picture 6" descr="Luther's Conf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3508375"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57676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fade">
                                      <p:cBhvr>
                                        <p:cTn id="7" dur="500"/>
                                        <p:tgtEl>
                                          <p:spTgt spid="10445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4451">
                                            <p:txEl>
                                              <p:pRg st="1" end="1"/>
                                            </p:txEl>
                                          </p:spTgt>
                                        </p:tgtEl>
                                        <p:attrNameLst>
                                          <p:attrName>style.visibility</p:attrName>
                                        </p:attrNameLst>
                                      </p:cBhvr>
                                      <p:to>
                                        <p:strVal val="visible"/>
                                      </p:to>
                                    </p:set>
                                    <p:animEffect transition="in" filter="fade">
                                      <p:cBhvr>
                                        <p:cTn id="11" dur="500"/>
                                        <p:tgtEl>
                                          <p:spTgt spid="10445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4451">
                                            <p:txEl>
                                              <p:pRg st="2" end="2"/>
                                            </p:txEl>
                                          </p:spTgt>
                                        </p:tgtEl>
                                        <p:attrNameLst>
                                          <p:attrName>style.visibility</p:attrName>
                                        </p:attrNameLst>
                                      </p:cBhvr>
                                      <p:to>
                                        <p:strVal val="visible"/>
                                      </p:to>
                                    </p:set>
                                    <p:animEffect transition="in" filter="fade">
                                      <p:cBhvr>
                                        <p:cTn id="15" dur="500"/>
                                        <p:tgtEl>
                                          <p:spTgt spid="10445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4451">
                                            <p:txEl>
                                              <p:pRg st="3" end="3"/>
                                            </p:txEl>
                                          </p:spTgt>
                                        </p:tgtEl>
                                        <p:attrNameLst>
                                          <p:attrName>style.visibility</p:attrName>
                                        </p:attrNameLst>
                                      </p:cBhvr>
                                      <p:to>
                                        <p:strVal val="visible"/>
                                      </p:to>
                                    </p:set>
                                    <p:animEffect transition="in" filter="fade">
                                      <p:cBhvr>
                                        <p:cTn id="19" dur="500"/>
                                        <p:tgtEl>
                                          <p:spTgt spid="104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76200" y="1337225"/>
            <a:ext cx="8915400" cy="5368375"/>
          </a:xfrm>
        </p:spPr>
        <p:txBody>
          <a:bodyPr>
            <a:normAutofit/>
          </a:bodyPr>
          <a:lstStyle/>
          <a:p>
            <a:r>
              <a:rPr lang="en-US" dirty="0" smtClean="0">
                <a:solidFill>
                  <a:schemeClr val="tx1"/>
                </a:solidFill>
              </a:rPr>
              <a:t>May 2, 1507 – Luther was ordained a priest</a:t>
            </a:r>
          </a:p>
          <a:p>
            <a:r>
              <a:rPr lang="en-US" dirty="0" smtClean="0">
                <a:solidFill>
                  <a:schemeClr val="tx1"/>
                </a:solidFill>
              </a:rPr>
              <a:t>In 1509, Luther earned </a:t>
            </a:r>
            <a:br>
              <a:rPr lang="en-US" dirty="0" smtClean="0">
                <a:solidFill>
                  <a:schemeClr val="tx1"/>
                </a:solidFill>
              </a:rPr>
            </a:br>
            <a:r>
              <a:rPr lang="en-US" dirty="0" smtClean="0">
                <a:solidFill>
                  <a:schemeClr val="tx1"/>
                </a:solidFill>
              </a:rPr>
              <a:t>Bachelor of the Bible </a:t>
            </a:r>
            <a:br>
              <a:rPr lang="en-US" dirty="0" smtClean="0">
                <a:solidFill>
                  <a:schemeClr val="tx1"/>
                </a:solidFill>
              </a:rPr>
            </a:br>
            <a:r>
              <a:rPr lang="en-US" dirty="0" smtClean="0">
                <a:solidFill>
                  <a:schemeClr val="tx1"/>
                </a:solidFill>
              </a:rPr>
              <a:t>and in 1512 he reached </a:t>
            </a:r>
            <a:br>
              <a:rPr lang="en-US" dirty="0" smtClean="0">
                <a:solidFill>
                  <a:schemeClr val="tx1"/>
                </a:solidFill>
              </a:rPr>
            </a:br>
            <a:r>
              <a:rPr lang="en-US" dirty="0" smtClean="0">
                <a:solidFill>
                  <a:schemeClr val="tx1"/>
                </a:solidFill>
              </a:rPr>
              <a:t>the terminal degree:  </a:t>
            </a:r>
            <a:br>
              <a:rPr lang="en-US" dirty="0" smtClean="0">
                <a:solidFill>
                  <a:schemeClr val="tx1"/>
                </a:solidFill>
              </a:rPr>
            </a:br>
            <a:r>
              <a:rPr lang="en-US" dirty="0" smtClean="0">
                <a:solidFill>
                  <a:schemeClr val="tx1"/>
                </a:solidFill>
              </a:rPr>
              <a:t>Doctor of theology.</a:t>
            </a:r>
          </a:p>
          <a:p>
            <a:r>
              <a:rPr lang="en-US" dirty="0" smtClean="0">
                <a:solidFill>
                  <a:schemeClr val="tx1"/>
                </a:solidFill>
              </a:rPr>
              <a:t>Between 1513 and 1517,</a:t>
            </a:r>
            <a:br>
              <a:rPr lang="en-US" dirty="0" smtClean="0">
                <a:solidFill>
                  <a:schemeClr val="tx1"/>
                </a:solidFill>
              </a:rPr>
            </a:br>
            <a:r>
              <a:rPr lang="en-US" dirty="0" smtClean="0">
                <a:solidFill>
                  <a:schemeClr val="tx1"/>
                </a:solidFill>
              </a:rPr>
              <a:t>Luther lectured at University </a:t>
            </a:r>
            <a:br>
              <a:rPr lang="en-US" dirty="0" smtClean="0">
                <a:solidFill>
                  <a:schemeClr val="tx1"/>
                </a:solidFill>
              </a:rPr>
            </a:br>
            <a:r>
              <a:rPr lang="en-US" dirty="0" smtClean="0">
                <a:solidFill>
                  <a:schemeClr val="tx1"/>
                </a:solidFill>
              </a:rPr>
              <a:t>of </a:t>
            </a:r>
            <a:r>
              <a:rPr lang="en-US" dirty="0" err="1" smtClean="0">
                <a:solidFill>
                  <a:schemeClr val="tx1"/>
                </a:solidFill>
              </a:rPr>
              <a:t>Wittenburg</a:t>
            </a:r>
            <a:r>
              <a:rPr lang="en-US" dirty="0" smtClean="0">
                <a:solidFill>
                  <a:schemeClr val="tx1"/>
                </a:solidFill>
              </a:rPr>
              <a:t> on the</a:t>
            </a:r>
            <a:br>
              <a:rPr lang="en-US" dirty="0" smtClean="0">
                <a:solidFill>
                  <a:schemeClr val="tx1"/>
                </a:solidFill>
              </a:rPr>
            </a:br>
            <a:r>
              <a:rPr lang="en-US" dirty="0" smtClean="0">
                <a:solidFill>
                  <a:schemeClr val="tx1"/>
                </a:solidFill>
              </a:rPr>
              <a:t>Psalms, Romans, Galatians</a:t>
            </a:r>
            <a:endParaRPr lang="en-US" dirty="0">
              <a:solidFill>
                <a:schemeClr val="tx1"/>
              </a:solidFill>
            </a:endParaRPr>
          </a:p>
        </p:txBody>
      </p:sp>
      <p:pic>
        <p:nvPicPr>
          <p:cNvPr id="5" name="Picture 2" descr="http://witnessesuntome.com/news/wp-content/uploads/2010/12/Martin-Luther-1526.jpg">
            <a:hlinkClick r:id="rId2"/>
          </p:cNvPr>
          <p:cNvPicPr>
            <a:picLocks noChangeAspect="1" noChangeArrowheads="1"/>
          </p:cNvPicPr>
          <p:nvPr/>
        </p:nvPicPr>
        <p:blipFill>
          <a:blip r:embed="rId3" cstate="print"/>
          <a:srcRect/>
          <a:stretch>
            <a:fillRect/>
          </a:stretch>
        </p:blipFill>
        <p:spPr bwMode="auto">
          <a:xfrm>
            <a:off x="6176961" y="2438400"/>
            <a:ext cx="2362200" cy="3561697"/>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6658197" y="6000097"/>
            <a:ext cx="1880964" cy="461665"/>
          </a:xfrm>
          <a:prstGeom prst="rect">
            <a:avLst/>
          </a:prstGeom>
          <a:noFill/>
        </p:spPr>
        <p:txBody>
          <a:bodyPr wrap="none" rtlCol="0">
            <a:spAutoFit/>
          </a:bodyPr>
          <a:lstStyle/>
          <a:p>
            <a:r>
              <a:rPr lang="en-US" sz="2400" smtClean="0"/>
              <a:t>Young Luther</a:t>
            </a:r>
            <a:endParaRPr lang="en-US" sz="2400" dirty="0"/>
          </a:p>
        </p:txBody>
      </p:sp>
      <p:sp>
        <p:nvSpPr>
          <p:cNvPr id="7" name="TextBox 6"/>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0" y="1295400"/>
            <a:ext cx="9144000" cy="5562600"/>
          </a:xfrm>
        </p:spPr>
        <p:txBody>
          <a:bodyPr>
            <a:noAutofit/>
          </a:bodyPr>
          <a:lstStyle/>
          <a:p>
            <a:pPr>
              <a:spcBef>
                <a:spcPct val="50000"/>
              </a:spcBef>
            </a:pPr>
            <a:r>
              <a:rPr lang="en-US" altLang="en-US" dirty="0" smtClean="0">
                <a:solidFill>
                  <a:schemeClr val="tx1"/>
                </a:solidFill>
                <a:ea typeface="Franklin Gothic Medium" charset="0"/>
                <a:cs typeface="Franklin Gothic Medium" charset="0"/>
              </a:rPr>
              <a:t>1515</a:t>
            </a:r>
            <a:r>
              <a:rPr lang="en-US" altLang="en-US" dirty="0">
                <a:solidFill>
                  <a:schemeClr val="tx1"/>
                </a:solidFill>
                <a:ea typeface="Franklin Gothic Medium" charset="0"/>
                <a:cs typeface="Franklin Gothic Medium" charset="0"/>
              </a:rPr>
              <a:t>, great discovery:  Rom. </a:t>
            </a:r>
            <a:r>
              <a:rPr lang="en-US" altLang="en-US" dirty="0" smtClean="0">
                <a:solidFill>
                  <a:schemeClr val="tx1"/>
                </a:solidFill>
                <a:ea typeface="Franklin Gothic Medium" charset="0"/>
                <a:cs typeface="Franklin Gothic Medium" charset="0"/>
              </a:rPr>
              <a:t>1:17</a:t>
            </a:r>
          </a:p>
          <a:p>
            <a:pPr>
              <a:spcBef>
                <a:spcPct val="50000"/>
              </a:spcBef>
            </a:pPr>
            <a:r>
              <a:rPr lang="en-US" altLang="en-US" sz="3200" dirty="0" smtClean="0">
                <a:solidFill>
                  <a:schemeClr val="tx1"/>
                </a:solidFill>
                <a:ea typeface="Franklin Gothic Medium" charset="0"/>
                <a:cs typeface="Franklin Gothic Medium" charset="0"/>
              </a:rPr>
              <a:t>Gospel </a:t>
            </a:r>
            <a:r>
              <a:rPr lang="en-US" altLang="en-US" sz="3200" dirty="0">
                <a:solidFill>
                  <a:schemeClr val="tx1"/>
                </a:solidFill>
                <a:ea typeface="Franklin Gothic Medium" charset="0"/>
                <a:cs typeface="Franklin Gothic Medium" charset="0"/>
              </a:rPr>
              <a:t>is revelation of justice of </a:t>
            </a:r>
            <a:r>
              <a:rPr lang="en-US" altLang="en-US" sz="3200" dirty="0" smtClean="0">
                <a:solidFill>
                  <a:schemeClr val="tx1"/>
                </a:solidFill>
                <a:ea typeface="Franklin Gothic Medium" charset="0"/>
                <a:cs typeface="Franklin Gothic Medium" charset="0"/>
              </a:rPr>
              <a:t>God</a:t>
            </a:r>
          </a:p>
          <a:p>
            <a:pPr>
              <a:spcBef>
                <a:spcPct val="50000"/>
              </a:spcBef>
            </a:pPr>
            <a:r>
              <a:rPr lang="en-US" altLang="en-US" sz="3200" dirty="0" smtClean="0">
                <a:solidFill>
                  <a:schemeClr val="tx1"/>
                </a:solidFill>
                <a:ea typeface="Franklin Gothic Medium" charset="0"/>
                <a:cs typeface="Franklin Gothic Medium" charset="0"/>
              </a:rPr>
              <a:t>To </a:t>
            </a:r>
            <a:r>
              <a:rPr lang="en-US" altLang="en-US" sz="3200" dirty="0">
                <a:solidFill>
                  <a:schemeClr val="tx1"/>
                </a:solidFill>
                <a:ea typeface="Franklin Gothic Medium" charset="0"/>
                <a:cs typeface="Franklin Gothic Medium" charset="0"/>
              </a:rPr>
              <a:t>Luther, justice of God was unbearable; yet, Gospel linked to God’s </a:t>
            </a:r>
            <a:r>
              <a:rPr lang="en-US" altLang="en-US" sz="3200" dirty="0" smtClean="0">
                <a:solidFill>
                  <a:schemeClr val="tx1"/>
                </a:solidFill>
                <a:ea typeface="Franklin Gothic Medium" charset="0"/>
                <a:cs typeface="Franklin Gothic Medium" charset="0"/>
              </a:rPr>
              <a:t>justice</a:t>
            </a:r>
          </a:p>
          <a:p>
            <a:pPr>
              <a:spcBef>
                <a:spcPct val="50000"/>
              </a:spcBef>
            </a:pPr>
            <a:r>
              <a:rPr lang="en-US" altLang="en-US" sz="3200" dirty="0" smtClean="0">
                <a:solidFill>
                  <a:schemeClr val="tx1"/>
                </a:solidFill>
                <a:ea typeface="Franklin Gothic Medium" charset="0"/>
                <a:cs typeface="Franklin Gothic Medium" charset="0"/>
              </a:rPr>
              <a:t>Justice </a:t>
            </a:r>
            <a:r>
              <a:rPr lang="en-US" altLang="en-US" sz="3200" dirty="0">
                <a:solidFill>
                  <a:schemeClr val="tx1"/>
                </a:solidFill>
                <a:ea typeface="Franklin Gothic Medium" charset="0"/>
                <a:cs typeface="Franklin Gothic Medium" charset="0"/>
              </a:rPr>
              <a:t>does not refer to punishment of sinners; righteousness is given to those who live by </a:t>
            </a:r>
            <a:r>
              <a:rPr lang="en-US" altLang="en-US" sz="3200" dirty="0" smtClean="0">
                <a:solidFill>
                  <a:schemeClr val="tx1"/>
                </a:solidFill>
                <a:ea typeface="Franklin Gothic Medium" charset="0"/>
                <a:cs typeface="Franklin Gothic Medium" charset="0"/>
              </a:rPr>
              <a:t>faith</a:t>
            </a:r>
          </a:p>
          <a:p>
            <a:pPr>
              <a:spcBef>
                <a:spcPct val="50000"/>
              </a:spcBef>
            </a:pPr>
            <a:r>
              <a:rPr lang="en-US" altLang="en-US" sz="3200" dirty="0" smtClean="0">
                <a:solidFill>
                  <a:schemeClr val="tx1"/>
                </a:solidFill>
                <a:ea typeface="Franklin Gothic Medium" charset="0"/>
                <a:cs typeface="Franklin Gothic Medium" charset="0"/>
              </a:rPr>
              <a:t>Justification </a:t>
            </a:r>
            <a:r>
              <a:rPr lang="en-US" altLang="en-US" sz="3200" dirty="0">
                <a:solidFill>
                  <a:schemeClr val="tx1"/>
                </a:solidFill>
                <a:ea typeface="Franklin Gothic Medium" charset="0"/>
                <a:cs typeface="Franklin Gothic Medium" charset="0"/>
              </a:rPr>
              <a:t>is the free gift of God </a:t>
            </a:r>
            <a:br>
              <a:rPr lang="en-US" altLang="en-US" sz="3200" dirty="0">
                <a:solidFill>
                  <a:schemeClr val="tx1"/>
                </a:solidFill>
                <a:ea typeface="Franklin Gothic Medium" charset="0"/>
                <a:cs typeface="Franklin Gothic Medium" charset="0"/>
              </a:rPr>
            </a:br>
            <a:r>
              <a:rPr lang="en-US" altLang="en-US" sz="3200" dirty="0">
                <a:solidFill>
                  <a:schemeClr val="tx1"/>
                </a:solidFill>
                <a:ea typeface="Franklin Gothic Medium" charset="0"/>
                <a:cs typeface="Franklin Gothic Medium" charset="0"/>
              </a:rPr>
              <a:t>to sinners: righteousness is imputed by God who justifies humans by their faith in Jesus Christ</a:t>
            </a:r>
          </a:p>
        </p:txBody>
      </p:sp>
      <p:sp>
        <p:nvSpPr>
          <p:cNvPr id="6"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4" name="TextBox 3"/>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12021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fade">
                                      <p:cBhvr>
                                        <p:cTn id="7" dur="500"/>
                                        <p:tgtEl>
                                          <p:spTgt spid="8909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9090">
                                            <p:txEl>
                                              <p:pRg st="1" end="1"/>
                                            </p:txEl>
                                          </p:spTgt>
                                        </p:tgtEl>
                                        <p:attrNameLst>
                                          <p:attrName>style.visibility</p:attrName>
                                        </p:attrNameLst>
                                      </p:cBhvr>
                                      <p:to>
                                        <p:strVal val="visible"/>
                                      </p:to>
                                    </p:set>
                                    <p:animEffect transition="in" filter="fade">
                                      <p:cBhvr>
                                        <p:cTn id="11" dur="500"/>
                                        <p:tgtEl>
                                          <p:spTgt spid="89090">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9090">
                                            <p:txEl>
                                              <p:pRg st="2" end="2"/>
                                            </p:txEl>
                                          </p:spTgt>
                                        </p:tgtEl>
                                        <p:attrNameLst>
                                          <p:attrName>style.visibility</p:attrName>
                                        </p:attrNameLst>
                                      </p:cBhvr>
                                      <p:to>
                                        <p:strVal val="visible"/>
                                      </p:to>
                                    </p:set>
                                    <p:animEffect transition="in" filter="fade">
                                      <p:cBhvr>
                                        <p:cTn id="15" dur="500"/>
                                        <p:tgtEl>
                                          <p:spTgt spid="89090">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9090">
                                            <p:txEl>
                                              <p:pRg st="3" end="3"/>
                                            </p:txEl>
                                          </p:spTgt>
                                        </p:tgtEl>
                                        <p:attrNameLst>
                                          <p:attrName>style.visibility</p:attrName>
                                        </p:attrNameLst>
                                      </p:cBhvr>
                                      <p:to>
                                        <p:strVal val="visible"/>
                                      </p:to>
                                    </p:set>
                                    <p:animEffect transition="in" filter="fade">
                                      <p:cBhvr>
                                        <p:cTn id="19" dur="500"/>
                                        <p:tgtEl>
                                          <p:spTgt spid="89090">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9090">
                                            <p:txEl>
                                              <p:pRg st="4" end="4"/>
                                            </p:txEl>
                                          </p:spTgt>
                                        </p:tgtEl>
                                        <p:attrNameLst>
                                          <p:attrName>style.visibility</p:attrName>
                                        </p:attrNameLst>
                                      </p:cBhvr>
                                      <p:to>
                                        <p:strVal val="visible"/>
                                      </p:to>
                                    </p:set>
                                    <p:animEffect transition="in" filter="fade">
                                      <p:cBhvr>
                                        <p:cTn id="23" dur="500"/>
                                        <p:tgtEl>
                                          <p:spTgt spid="890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Text Box 5"/>
          <p:cNvSpPr txBox="1">
            <a:spLocks noChangeArrowheads="1"/>
          </p:cNvSpPr>
          <p:nvPr/>
        </p:nvSpPr>
        <p:spPr bwMode="auto">
          <a:xfrm>
            <a:off x="152400" y="1178778"/>
            <a:ext cx="9087231"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pPr>
            <a:r>
              <a:rPr lang="en-US" altLang="en-US" sz="3200" dirty="0"/>
              <a:t>“Here I felt as if I were entirely born again and had</a:t>
            </a:r>
            <a:br>
              <a:rPr lang="en-US" altLang="en-US" sz="3200" dirty="0"/>
            </a:br>
            <a:r>
              <a:rPr lang="en-US" altLang="en-US" sz="3200" dirty="0"/>
              <a:t>entered paradise itself through gates that had been</a:t>
            </a:r>
            <a:br>
              <a:rPr lang="en-US" altLang="en-US" sz="3200" dirty="0"/>
            </a:br>
            <a:r>
              <a:rPr lang="en-US" altLang="en-US" sz="3200" dirty="0"/>
              <a:t>flung open. The whole of Scripture gained a new </a:t>
            </a:r>
            <a:br>
              <a:rPr lang="en-US" altLang="en-US" sz="3200" dirty="0"/>
            </a:br>
            <a:r>
              <a:rPr lang="en-US" altLang="en-US" sz="3200" dirty="0"/>
              <a:t>meaning. And from that </a:t>
            </a:r>
            <a:br>
              <a:rPr lang="en-US" altLang="en-US" sz="3200" dirty="0"/>
            </a:br>
            <a:r>
              <a:rPr lang="en-US" altLang="en-US" sz="3200" dirty="0"/>
              <a:t>point on the phrase the </a:t>
            </a:r>
            <a:br>
              <a:rPr lang="en-US" altLang="en-US" sz="3200" dirty="0"/>
            </a:br>
            <a:r>
              <a:rPr lang="en-US" altLang="en-US" sz="3200" dirty="0"/>
              <a:t>‘justice of God’ no longer </a:t>
            </a:r>
            <a:br>
              <a:rPr lang="en-US" altLang="en-US" sz="3200" dirty="0"/>
            </a:br>
            <a:r>
              <a:rPr lang="en-US" altLang="en-US" sz="3200" dirty="0"/>
              <a:t>filled me with hatred, but</a:t>
            </a:r>
            <a:br>
              <a:rPr lang="en-US" altLang="en-US" sz="3200" dirty="0"/>
            </a:br>
            <a:r>
              <a:rPr lang="en-US" altLang="en-US" sz="3200" dirty="0"/>
              <a:t>rather became unspeakably</a:t>
            </a:r>
            <a:br>
              <a:rPr lang="en-US" altLang="en-US" sz="3200" dirty="0"/>
            </a:br>
            <a:r>
              <a:rPr lang="en-US" altLang="en-US" sz="3200" dirty="0"/>
              <a:t>sweet by virtue of a great</a:t>
            </a:r>
            <a:br>
              <a:rPr lang="en-US" altLang="en-US" sz="3200" dirty="0"/>
            </a:br>
            <a:r>
              <a:rPr lang="en-US" altLang="en-US" sz="3200" dirty="0" smtClean="0"/>
              <a:t>love.”  –Martin Luther</a:t>
            </a:r>
            <a:endParaRPr lang="en-US" altLang="en-US" sz="3200" dirty="0"/>
          </a:p>
          <a:p>
            <a:pPr>
              <a:spcBef>
                <a:spcPct val="50000"/>
              </a:spcBef>
            </a:pPr>
            <a:endParaRPr lang="en-US" altLang="en-US" sz="3200" dirty="0"/>
          </a:p>
        </p:txBody>
      </p:sp>
      <p:pic>
        <p:nvPicPr>
          <p:cNvPr id="106504" name="Picture 8" descr="luth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971800"/>
            <a:ext cx="3097213"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04800" y="533400"/>
            <a:ext cx="8686800" cy="838200"/>
          </a:xfrm>
          <a:prstGeom prst="rect">
            <a:avLst/>
          </a:prstGeom>
        </p:spPr>
        <p:txBody>
          <a:bodyP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mtClean="0">
                <a:solidFill>
                  <a:schemeClr val="tx1"/>
                </a:solidFill>
              </a:rPr>
              <a:t>the Life of Martin Luther</a:t>
            </a:r>
            <a:endParaRPr lang="en-US" dirty="0">
              <a:solidFill>
                <a:schemeClr val="tx1"/>
              </a:solidFill>
            </a:endParaRPr>
          </a:p>
        </p:txBody>
      </p:sp>
      <p:sp>
        <p:nvSpPr>
          <p:cNvPr id="5" name="TextBox 4"/>
          <p:cNvSpPr txBox="1"/>
          <p:nvPr/>
        </p:nvSpPr>
        <p:spPr>
          <a:xfrm>
            <a:off x="4073976" y="6553200"/>
            <a:ext cx="5070024" cy="307777"/>
          </a:xfrm>
          <a:prstGeom prst="rect">
            <a:avLst/>
          </a:prstGeom>
          <a:noFill/>
        </p:spPr>
        <p:txBody>
          <a:bodyPr wrap="square" rtlCol="0">
            <a:spAutoFit/>
          </a:bodyPr>
          <a:lstStyle/>
          <a:p>
            <a:r>
              <a:rPr lang="en-US" sz="1400" b="1" dirty="0" smtClean="0"/>
              <a:t>See More At http</a:t>
            </a:r>
            <a:r>
              <a:rPr lang="en-US" sz="1400" b="1" dirty="0"/>
              <a:t>://</a:t>
            </a:r>
            <a:r>
              <a:rPr lang="en-US" sz="1400" b="1" dirty="0" err="1" smtClean="0"/>
              <a:t>www.TheRestorationMovement.com</a:t>
            </a:r>
            <a:r>
              <a:rPr lang="en-US" sz="1400" b="1" dirty="0"/>
              <a:t>/</a:t>
            </a:r>
          </a:p>
        </p:txBody>
      </p:sp>
    </p:spTree>
    <p:extLst>
      <p:ext uri="{BB962C8B-B14F-4D97-AF65-F5344CB8AC3E}">
        <p14:creationId xmlns:p14="http://schemas.microsoft.com/office/powerpoint/2010/main" val="17739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501"/>
                                        </p:tgtEl>
                                        <p:attrNameLst>
                                          <p:attrName>style.visibility</p:attrName>
                                        </p:attrNameLst>
                                      </p:cBhvr>
                                      <p:to>
                                        <p:strVal val="visible"/>
                                      </p:to>
                                    </p:set>
                                    <p:animEffect transition="in" filter="fade">
                                      <p:cBhvr>
                                        <p:cTn id="7" dur="5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381000"/>
            <a:ext cx="8229600" cy="990600"/>
          </a:xfrm>
        </p:spPr>
        <p:txBody>
          <a:bodyPr/>
          <a:lstStyle/>
          <a:p>
            <a:r>
              <a:rPr lang="en-US" altLang="en-US" dirty="0">
                <a:solidFill>
                  <a:schemeClr val="tx1"/>
                </a:solidFill>
                <a:latin typeface="Franklin Gothic Medium" charset="0"/>
                <a:ea typeface="Franklin Gothic Medium" charset="0"/>
                <a:cs typeface="Franklin Gothic Medium" charset="0"/>
              </a:rPr>
              <a:t>Martin Luther’s Trip to Rome</a:t>
            </a:r>
          </a:p>
        </p:txBody>
      </p:sp>
      <p:sp>
        <p:nvSpPr>
          <p:cNvPr id="105475" name="Rectangle 3"/>
          <p:cNvSpPr>
            <a:spLocks noGrp="1" noChangeArrowheads="1"/>
          </p:cNvSpPr>
          <p:nvPr>
            <p:ph type="body" idx="1"/>
          </p:nvPr>
        </p:nvSpPr>
        <p:spPr>
          <a:xfrm>
            <a:off x="-76200" y="1219200"/>
            <a:ext cx="9601200" cy="5791200"/>
          </a:xfrm>
        </p:spPr>
        <p:txBody>
          <a:bodyPr>
            <a:noAutofit/>
          </a:bodyPr>
          <a:lstStyle/>
          <a:p>
            <a:pPr>
              <a:spcBef>
                <a:spcPct val="50000"/>
              </a:spcBef>
            </a:pPr>
            <a:r>
              <a:rPr lang="en-US" altLang="en-US" dirty="0" smtClean="0">
                <a:solidFill>
                  <a:schemeClr val="tx1"/>
                </a:solidFill>
              </a:rPr>
              <a:t>1511 – Augustinian Abbot </a:t>
            </a:r>
            <a:r>
              <a:rPr lang="en-US" altLang="en-US" dirty="0" err="1">
                <a:solidFill>
                  <a:schemeClr val="tx1"/>
                </a:solidFill>
              </a:rPr>
              <a:t>Staupitz</a:t>
            </a:r>
            <a:r>
              <a:rPr lang="en-US" altLang="en-US" dirty="0">
                <a:solidFill>
                  <a:schemeClr val="tx1"/>
                </a:solidFill>
              </a:rPr>
              <a:t> sent Luther </a:t>
            </a:r>
            <a:r>
              <a:rPr lang="en-US" altLang="en-US" dirty="0" smtClean="0">
                <a:solidFill>
                  <a:schemeClr val="tx1"/>
                </a:solidFill>
              </a:rPr>
              <a:t/>
            </a:r>
            <a:br>
              <a:rPr lang="en-US" altLang="en-US" dirty="0" smtClean="0">
                <a:solidFill>
                  <a:schemeClr val="tx1"/>
                </a:solidFill>
              </a:rPr>
            </a:br>
            <a:r>
              <a:rPr lang="en-US" altLang="en-US" dirty="0" smtClean="0">
                <a:solidFill>
                  <a:schemeClr val="tx1"/>
                </a:solidFill>
              </a:rPr>
              <a:t>on a pilgrimage </a:t>
            </a:r>
            <a:r>
              <a:rPr lang="en-US" altLang="en-US" dirty="0">
                <a:solidFill>
                  <a:schemeClr val="tx1"/>
                </a:solidFill>
              </a:rPr>
              <a:t>to Rome</a:t>
            </a:r>
          </a:p>
          <a:p>
            <a:pPr>
              <a:spcBef>
                <a:spcPct val="50000"/>
              </a:spcBef>
            </a:pPr>
            <a:r>
              <a:rPr lang="en-US" altLang="en-US" dirty="0" smtClean="0">
                <a:solidFill>
                  <a:schemeClr val="tx1"/>
                </a:solidFill>
              </a:rPr>
              <a:t>He visited the holiest </a:t>
            </a:r>
            <a:r>
              <a:rPr lang="en-US" altLang="en-US" dirty="0">
                <a:solidFill>
                  <a:schemeClr val="tx1"/>
                </a:solidFill>
              </a:rPr>
              <a:t/>
            </a:r>
            <a:br>
              <a:rPr lang="en-US" altLang="en-US" dirty="0">
                <a:solidFill>
                  <a:schemeClr val="tx1"/>
                </a:solidFill>
              </a:rPr>
            </a:br>
            <a:r>
              <a:rPr lang="en-US" altLang="en-US" dirty="0">
                <a:solidFill>
                  <a:schemeClr val="tx1"/>
                </a:solidFill>
              </a:rPr>
              <a:t>places; crawled up </a:t>
            </a:r>
            <a:br>
              <a:rPr lang="en-US" altLang="en-US" dirty="0">
                <a:solidFill>
                  <a:schemeClr val="tx1"/>
                </a:solidFill>
              </a:rPr>
            </a:br>
            <a:r>
              <a:rPr lang="en-US" altLang="en-US" dirty="0">
                <a:solidFill>
                  <a:schemeClr val="tx1"/>
                </a:solidFill>
              </a:rPr>
              <a:t>Pilate’s staircase</a:t>
            </a:r>
          </a:p>
          <a:p>
            <a:pPr>
              <a:spcBef>
                <a:spcPct val="50000"/>
              </a:spcBef>
            </a:pPr>
            <a:r>
              <a:rPr lang="en-US" altLang="en-US" dirty="0">
                <a:solidFill>
                  <a:schemeClr val="tx1"/>
                </a:solidFill>
              </a:rPr>
              <a:t>Luther observed </a:t>
            </a:r>
            <a:br>
              <a:rPr lang="en-US" altLang="en-US" dirty="0">
                <a:solidFill>
                  <a:schemeClr val="tx1"/>
                </a:solidFill>
              </a:rPr>
            </a:br>
            <a:r>
              <a:rPr lang="en-US" altLang="en-US" dirty="0">
                <a:solidFill>
                  <a:schemeClr val="tx1"/>
                </a:solidFill>
              </a:rPr>
              <a:t>priests &amp; bishops </a:t>
            </a:r>
            <a:br>
              <a:rPr lang="en-US" altLang="en-US" dirty="0">
                <a:solidFill>
                  <a:schemeClr val="tx1"/>
                </a:solidFill>
              </a:rPr>
            </a:br>
            <a:r>
              <a:rPr lang="en-US" altLang="en-US" dirty="0">
                <a:solidFill>
                  <a:schemeClr val="tx1"/>
                </a:solidFill>
              </a:rPr>
              <a:t>acting immorally </a:t>
            </a:r>
            <a:br>
              <a:rPr lang="en-US" altLang="en-US" dirty="0">
                <a:solidFill>
                  <a:schemeClr val="tx1"/>
                </a:solidFill>
              </a:rPr>
            </a:br>
            <a:r>
              <a:rPr lang="en-US" altLang="en-US" dirty="0">
                <a:solidFill>
                  <a:schemeClr val="tx1"/>
                </a:solidFill>
              </a:rPr>
              <a:t>&amp; abusing their </a:t>
            </a:r>
            <a:r>
              <a:rPr lang="en-US" altLang="en-US" dirty="0" smtClean="0">
                <a:solidFill>
                  <a:schemeClr val="tx1"/>
                </a:solidFill>
              </a:rPr>
              <a:t>power</a:t>
            </a:r>
          </a:p>
          <a:p>
            <a:pPr>
              <a:spcBef>
                <a:spcPct val="50000"/>
              </a:spcBef>
            </a:pPr>
            <a:r>
              <a:rPr lang="en-US" altLang="en-US" dirty="0" smtClean="0">
                <a:solidFill>
                  <a:schemeClr val="tx1"/>
                </a:solidFill>
              </a:rPr>
              <a:t>Luther</a:t>
            </a:r>
            <a:r>
              <a:rPr lang="en-US" altLang="en-US" dirty="0">
                <a:solidFill>
                  <a:schemeClr val="tx1"/>
                </a:solidFill>
              </a:rPr>
              <a:t>: “</a:t>
            </a:r>
            <a:r>
              <a:rPr lang="en-US" altLang="en-US" i="1" dirty="0">
                <a:solidFill>
                  <a:schemeClr val="tx1"/>
                </a:solidFill>
              </a:rPr>
              <a:t>I went with onions &amp; returned with garlic</a:t>
            </a:r>
            <a:r>
              <a:rPr lang="en-US" altLang="en-US" dirty="0">
                <a:solidFill>
                  <a:schemeClr val="tx1"/>
                </a:solidFill>
              </a:rPr>
              <a:t>”</a:t>
            </a:r>
          </a:p>
          <a:p>
            <a:pPr>
              <a:spcBef>
                <a:spcPct val="50000"/>
              </a:spcBef>
            </a:pPr>
            <a:endParaRPr lang="en-US" altLang="en-US" dirty="0">
              <a:solidFill>
                <a:schemeClr val="tx1"/>
              </a:solidFill>
            </a:endParaRPr>
          </a:p>
        </p:txBody>
      </p:sp>
      <p:pic>
        <p:nvPicPr>
          <p:cNvPr id="105476" name="Picture 4" descr="Luther 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71688"/>
            <a:ext cx="3819525" cy="356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8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547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5475">
                                            <p:txEl>
                                              <p:pRg st="0" end="0"/>
                                            </p:txEl>
                                          </p:spTgt>
                                        </p:tgtEl>
                                        <p:attrNameLst>
                                          <p:attrName>style.visibility</p:attrName>
                                        </p:attrNameLst>
                                      </p:cBhvr>
                                      <p:to>
                                        <p:strVal val="visible"/>
                                      </p:to>
                                    </p:set>
                                    <p:animEffect transition="in" filter="fade">
                                      <p:cBhvr>
                                        <p:cTn id="10" dur="500"/>
                                        <p:tgtEl>
                                          <p:spTgt spid="10547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5475">
                                            <p:txEl>
                                              <p:pRg st="1" end="1"/>
                                            </p:txEl>
                                          </p:spTgt>
                                        </p:tgtEl>
                                        <p:attrNameLst>
                                          <p:attrName>style.visibility</p:attrName>
                                        </p:attrNameLst>
                                      </p:cBhvr>
                                      <p:to>
                                        <p:strVal val="visible"/>
                                      </p:to>
                                    </p:set>
                                    <p:animEffect transition="in" filter="fade">
                                      <p:cBhvr>
                                        <p:cTn id="14" dur="500"/>
                                        <p:tgtEl>
                                          <p:spTgt spid="105475">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5475">
                                            <p:txEl>
                                              <p:pRg st="2" end="2"/>
                                            </p:txEl>
                                          </p:spTgt>
                                        </p:tgtEl>
                                        <p:attrNameLst>
                                          <p:attrName>style.visibility</p:attrName>
                                        </p:attrNameLst>
                                      </p:cBhvr>
                                      <p:to>
                                        <p:strVal val="visible"/>
                                      </p:to>
                                    </p:set>
                                    <p:animEffect transition="in" filter="fade">
                                      <p:cBhvr>
                                        <p:cTn id="18" dur="500"/>
                                        <p:tgtEl>
                                          <p:spTgt spid="105475">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5475">
                                            <p:txEl>
                                              <p:pRg st="3" end="3"/>
                                            </p:txEl>
                                          </p:spTgt>
                                        </p:tgtEl>
                                        <p:attrNameLst>
                                          <p:attrName>style.visibility</p:attrName>
                                        </p:attrNameLst>
                                      </p:cBhvr>
                                      <p:to>
                                        <p:strVal val="visible"/>
                                      </p:to>
                                    </p:set>
                                    <p:animEffect transition="in" filter="fade">
                                      <p:cBhvr>
                                        <p:cTn id="22" dur="500"/>
                                        <p:tgtEl>
                                          <p:spTgt spid="1054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the Life of Martin Luther</a:t>
            </a:r>
            <a:endParaRPr lang="en-US" dirty="0">
              <a:solidFill>
                <a:schemeClr val="tx1"/>
              </a:solidFill>
            </a:endParaRPr>
          </a:p>
        </p:txBody>
      </p:sp>
      <p:sp>
        <p:nvSpPr>
          <p:cNvPr id="3" name="Content Placeholder 2"/>
          <p:cNvSpPr>
            <a:spLocks noGrp="1"/>
          </p:cNvSpPr>
          <p:nvPr>
            <p:ph idx="1"/>
          </p:nvPr>
        </p:nvSpPr>
        <p:spPr>
          <a:xfrm>
            <a:off x="3352800" y="1295400"/>
            <a:ext cx="5867400" cy="5562600"/>
          </a:xfrm>
        </p:spPr>
        <p:txBody>
          <a:bodyPr>
            <a:noAutofit/>
          </a:bodyPr>
          <a:lstStyle/>
          <a:p>
            <a:pPr marL="256032"/>
            <a:r>
              <a:rPr lang="en-US" dirty="0" smtClean="0">
                <a:solidFill>
                  <a:schemeClr val="tx1"/>
                </a:solidFill>
              </a:rPr>
              <a:t>During this time, Albert of Brandenburg bought electorship and archbishopric of Mainz.  He hired John Tetzel of Mainz to sell indulgences (a rem. of punishment for sins).</a:t>
            </a:r>
          </a:p>
          <a:p>
            <a:pPr marL="256032"/>
            <a:r>
              <a:rPr lang="en-US" dirty="0" smtClean="0">
                <a:solidFill>
                  <a:schemeClr val="tx1"/>
                </a:solidFill>
              </a:rPr>
              <a:t>The sale of indulgences was part of a fund-raising campaign commissioned by Pope Leo X to finance the renovation of St. Peter’s Basilica in Rome</a:t>
            </a:r>
            <a:r>
              <a:rPr lang="en-US" dirty="0">
                <a:solidFill>
                  <a:schemeClr val="tx1"/>
                </a:solidFill>
              </a:rPr>
              <a:t>.</a:t>
            </a:r>
            <a:endParaRPr lang="en-US" dirty="0" smtClean="0">
              <a:solidFill>
                <a:schemeClr val="tx1"/>
              </a:solidFill>
            </a:endParaRPr>
          </a:p>
        </p:txBody>
      </p:sp>
      <p:grpSp>
        <p:nvGrpSpPr>
          <p:cNvPr id="6" name="Group 5"/>
          <p:cNvGrpSpPr/>
          <p:nvPr/>
        </p:nvGrpSpPr>
        <p:grpSpPr>
          <a:xfrm>
            <a:off x="304800" y="1961769"/>
            <a:ext cx="2895600" cy="4531559"/>
            <a:chOff x="5791200" y="1524000"/>
            <a:chExt cx="3095704" cy="4844718"/>
          </a:xfrm>
        </p:grpSpPr>
        <p:pic>
          <p:nvPicPr>
            <p:cNvPr id="4" name="Picture 2" descr="http://25.media.tumblr.com/tumblr_ma7h9lOqhz1rdqdijo1_r1_500.jpg">
              <a:hlinkClick r:id="rId3"/>
            </p:cNvPr>
            <p:cNvPicPr>
              <a:picLocks noChangeAspect="1" noChangeArrowheads="1"/>
            </p:cNvPicPr>
            <p:nvPr/>
          </p:nvPicPr>
          <p:blipFill>
            <a:blip r:embed="rId4" cstate="print"/>
            <a:srcRect/>
            <a:stretch>
              <a:fillRect/>
            </a:stretch>
          </p:blipFill>
          <p:spPr bwMode="auto">
            <a:xfrm>
              <a:off x="5791200" y="1524000"/>
              <a:ext cx="3095704" cy="40386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6477000" y="5783943"/>
              <a:ext cx="2089931" cy="584775"/>
            </a:xfrm>
            <a:prstGeom prst="rect">
              <a:avLst/>
            </a:prstGeom>
            <a:noFill/>
          </p:spPr>
          <p:txBody>
            <a:bodyPr wrap="none" rtlCol="0">
              <a:spAutoFit/>
            </a:bodyPr>
            <a:lstStyle/>
            <a:p>
              <a:r>
                <a:rPr lang="en-US" sz="3200" smtClean="0"/>
                <a:t>John Tetzel</a:t>
              </a:r>
              <a:endParaRPr lang="en-US" sz="3200" dirty="0" smtClean="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5211</TotalTime>
  <Words>1995</Words>
  <Application>Microsoft Macintosh PowerPoint</Application>
  <PresentationFormat>On-screen Show (4:3)</PresentationFormat>
  <Paragraphs>178</Paragraphs>
  <Slides>25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Franklin Gothic Book</vt:lpstr>
      <vt:lpstr>Franklin Gothic Medium</vt:lpstr>
      <vt:lpstr>Wingdings</vt:lpstr>
      <vt:lpstr>Wingdings 2</vt:lpstr>
      <vt:lpstr>Arial</vt:lpstr>
      <vt:lpstr>Trek</vt:lpstr>
      <vt:lpstr>Martin Luther</vt:lpstr>
      <vt:lpstr>the Life of Martin Luther</vt:lpstr>
      <vt:lpstr>the Life of Martin Luther</vt:lpstr>
      <vt:lpstr>The Life of Martin LuThER</vt:lpstr>
      <vt:lpstr>the Life of Martin Luther</vt:lpstr>
      <vt:lpstr>the Life of Martin Luther</vt:lpstr>
      <vt:lpstr>PowerPoint Presentation</vt:lpstr>
      <vt:lpstr>Martin Luther’s Trip to Rome</vt:lpstr>
      <vt:lpstr>the Life of Martin Luther</vt:lpstr>
      <vt:lpstr>the Life of Martin Luther</vt:lpstr>
      <vt:lpstr>Selections from 95 Theses</vt:lpstr>
      <vt:lpstr>Selections from 95 Theses</vt:lpstr>
      <vt:lpstr>the Life of Martin Luther</vt:lpstr>
      <vt:lpstr>the Life of Martin Luther</vt:lpstr>
      <vt:lpstr>the Life of Martin Luther</vt:lpstr>
      <vt:lpstr>PowerPoint Presentation</vt:lpstr>
      <vt:lpstr>the Life of Martin Luther</vt:lpstr>
      <vt:lpstr>the Life of Martin Luther</vt:lpstr>
      <vt:lpstr>the Life of Martin Luther</vt:lpstr>
      <vt:lpstr>the Life of Martin Luther</vt:lpstr>
      <vt:lpstr>the Life of Martin Luther</vt:lpstr>
      <vt:lpstr>the Life of Martin Luther</vt:lpstr>
      <vt:lpstr>Martin Luther’s Successor</vt:lpstr>
      <vt:lpstr>Martin Luther’s Legacy</vt:lpstr>
      <vt:lpstr>Martin Luther’s Legacy</vt:lpstr>
    </vt:vector>
  </TitlesOfParts>
  <Company>Toshiba</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outline of the Life of John Wesley</dc:title>
  <dc:creator>Randy Colver</dc:creator>
  <cp:lastModifiedBy>Scott Harp</cp:lastModifiedBy>
  <cp:revision>98</cp:revision>
  <cp:lastPrinted>2016-08-18T14:41:06Z</cp:lastPrinted>
  <dcterms:created xsi:type="dcterms:W3CDTF">2011-08-24T19:59:09Z</dcterms:created>
  <dcterms:modified xsi:type="dcterms:W3CDTF">2016-08-23T16:57:47Z</dcterms:modified>
</cp:coreProperties>
</file>